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9"/>
  </p:notesMasterIdLst>
  <p:handoutMasterIdLst>
    <p:handoutMasterId r:id="rId30"/>
  </p:handoutMasterIdLst>
  <p:sldIdLst>
    <p:sldId id="406" r:id="rId2"/>
    <p:sldId id="405" r:id="rId3"/>
    <p:sldId id="432" r:id="rId4"/>
    <p:sldId id="441" r:id="rId5"/>
    <p:sldId id="435" r:id="rId6"/>
    <p:sldId id="411" r:id="rId7"/>
    <p:sldId id="412" r:id="rId8"/>
    <p:sldId id="420" r:id="rId9"/>
    <p:sldId id="421" r:id="rId10"/>
    <p:sldId id="413" r:id="rId11"/>
    <p:sldId id="423" r:id="rId12"/>
    <p:sldId id="414" r:id="rId13"/>
    <p:sldId id="415" r:id="rId14"/>
    <p:sldId id="416" r:id="rId15"/>
    <p:sldId id="440" r:id="rId16"/>
    <p:sldId id="447" r:id="rId17"/>
    <p:sldId id="448" r:id="rId18"/>
    <p:sldId id="449" r:id="rId19"/>
    <p:sldId id="443" r:id="rId20"/>
    <p:sldId id="451" r:id="rId21"/>
    <p:sldId id="444" r:id="rId22"/>
    <p:sldId id="453" r:id="rId23"/>
    <p:sldId id="454" r:id="rId24"/>
    <p:sldId id="455" r:id="rId25"/>
    <p:sldId id="456" r:id="rId26"/>
    <p:sldId id="418" r:id="rId27"/>
    <p:sldId id="445" r:id="rId28"/>
  </p:sldIdLst>
  <p:sldSz cx="9144000" cy="6858000" type="screen4x3"/>
  <p:notesSz cx="6805613" cy="99393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kzsuzsa" initials="pz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 autoAdjust="0"/>
    <p:restoredTop sz="81047" autoAdjust="0"/>
  </p:normalViewPr>
  <p:slideViewPr>
    <p:cSldViewPr>
      <p:cViewPr varScale="1">
        <p:scale>
          <a:sx n="51" d="100"/>
          <a:sy n="51" d="100"/>
        </p:scale>
        <p:origin x="15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305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0305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2425717-E88E-4D46-A3AF-7142A6B0ED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840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1743"/>
            <a:ext cx="5445126" cy="44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Mintaszöveg szerkesztése</a:t>
            </a:r>
          </a:p>
          <a:p>
            <a:pPr lvl="1"/>
            <a:r>
              <a:rPr lang="en-GB" noProof="0"/>
              <a:t>Második szint</a:t>
            </a:r>
          </a:p>
          <a:p>
            <a:pPr lvl="2"/>
            <a:r>
              <a:rPr lang="en-GB" noProof="0"/>
              <a:t>Harmadik szint</a:t>
            </a:r>
          </a:p>
          <a:p>
            <a:pPr lvl="3"/>
            <a:r>
              <a:rPr lang="en-GB" noProof="0"/>
              <a:t>Negyedik szint</a:t>
            </a:r>
          </a:p>
          <a:p>
            <a:pPr lvl="4"/>
            <a:r>
              <a:rPr lang="en-GB" noProof="0"/>
              <a:t>Ötödik szint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305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0305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A21AF0-197A-4A48-8EDA-8BEBC4CCB5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84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800" b="1" dirty="0">
                <a:solidFill>
                  <a:srgbClr val="FF0000"/>
                </a:solidFill>
                <a:latin typeface="+mn-lt"/>
              </a:rPr>
              <a:t>Az</a:t>
            </a:r>
            <a:r>
              <a:rPr lang="hu-HU" sz="1800" b="1" baseline="0" dirty="0">
                <a:solidFill>
                  <a:srgbClr val="FF0000"/>
                </a:solidFill>
                <a:latin typeface="+mn-lt"/>
              </a:rPr>
              <a:t> előadás tájékoztatási célt szolgál, nem jogforrás, minden esetben a vonatkozó hatályos jogszabályokban, pályázati felhívásokban lévő rendelkezések az irányadók!</a:t>
            </a:r>
            <a:endParaRPr lang="hu-HU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21AF0-197A-4A48-8EDA-8BEBC4CCB57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Időbélyegző, elektronikus</a:t>
            </a:r>
            <a:r>
              <a:rPr lang="hu-HU" baseline="0" dirty="0"/>
              <a:t> aláírás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21AF0-197A-4A48-8EDA-8BEBC4CCB57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2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dirty="0"/>
              <a:t>Amennyiben a kedvezményezett a mérföldkőhöz kapcsolódó költségekkel már elszámolt, benyújtható olyan kifizetési igénylés is, amely csak a szakmai előrehaladásról szóló beszámolót tartalmazza.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AE5DB-4278-461E-BE39-9713BBF2E50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89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ÜTR-ben</a:t>
            </a:r>
            <a:r>
              <a:rPr lang="hu-HU" dirty="0"/>
              <a:t> nyomon követhető </a:t>
            </a:r>
            <a:r>
              <a:rPr lang="hu-HU"/>
              <a:t>minden folyósítás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21AF0-197A-4A48-8EDA-8BEBC4CCB57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67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1200" b="1" dirty="0">
                <a:latin typeface="Times New Roman" pitchFamily="18" charset="0"/>
                <a:cs typeface="Times New Roman" pitchFamily="18" charset="0"/>
              </a:rPr>
              <a:t>eredeti dokumentum, </a:t>
            </a:r>
            <a:r>
              <a:rPr lang="hu-HU" sz="1200" b="0" dirty="0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hu-H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nem az arról készült fénymásolat</a:t>
            </a:r>
            <a:r>
              <a:rPr lang="hu-HU" sz="1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12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b="1" dirty="0">
                <a:latin typeface="Times New Roman" pitchFamily="18" charset="0"/>
                <a:cs typeface="Times New Roman" pitchFamily="18" charset="0"/>
              </a:rPr>
              <a:t>kerüljön </a:t>
            </a:r>
            <a:r>
              <a:rPr lang="hu-HU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szkennelésre</a:t>
            </a:r>
            <a:r>
              <a:rPr lang="hu-H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1200" b="1" dirty="0">
                <a:latin typeface="Times New Roman" pitchFamily="18" charset="0"/>
                <a:cs typeface="Times New Roman" pitchFamily="18" charset="0"/>
              </a:rPr>
              <a:t>csatolásra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dirty="0"/>
              <a:t>A számla </a:t>
            </a:r>
            <a:r>
              <a:rPr lang="hu-HU" b="1" u="sng" dirty="0"/>
              <a:t>eredeti példányán </a:t>
            </a:r>
            <a:r>
              <a:rPr lang="hu-HU" dirty="0"/>
              <a:t>- és  ezáltal az eredeti példányról készült </a:t>
            </a:r>
            <a:r>
              <a:rPr lang="hu-HU" dirty="0" err="1"/>
              <a:t>szkennelt</a:t>
            </a:r>
            <a:r>
              <a:rPr lang="hu-HU" dirty="0"/>
              <a:t> dokumentumon -, mint elszámoló bizonylaton szerepelnie kell az alábbi </a:t>
            </a:r>
            <a:r>
              <a:rPr lang="hu-HU" b="1" u="sng" dirty="0"/>
              <a:t>kötelező rájegyzések</a:t>
            </a:r>
            <a:r>
              <a:rPr lang="hu-HU" dirty="0"/>
              <a:t>nek: 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dirty="0"/>
              <a:t>„Az elszámoló bizonylat támogatás elszámolására benyújtásra került.” szöveg + a projekt azonosító száma + a Kedvezményezett aláírása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1B91A-FC18-4F2D-9724-B429AFC5CC6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27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/>
              <a:t>„Az elszámoló bizonylat támogatás elszámolására benyújtásra került.” szöveg + a projekt azonosító száma + a Kedvezményezett aláírása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1B91A-FC18-4F2D-9724-B429AFC5CC6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72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Az elektronikus bankszámlakivonatok abban az esetben fogadhatók el, ha azok az eredeti (</a:t>
            </a:r>
            <a:r>
              <a:rPr lang="hu-H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pdf</a:t>
            </a:r>
            <a:r>
              <a:rPr lang="hu-H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formátumban kerülnek benyújtásra, és időbélyeggel, valamint elektronikus aláírással vannak ellátva. FIGYELEM! Nem kinyomtatott és </a:t>
            </a:r>
            <a:r>
              <a:rPr lang="hu-H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visszaszkennelt</a:t>
            </a:r>
            <a:r>
              <a:rPr lang="hu-H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formában kell csatolni!</a:t>
            </a:r>
          </a:p>
          <a:p>
            <a:r>
              <a:rPr lang="hu-H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Az e-bankon</a:t>
            </a:r>
            <a:r>
              <a:rPr lang="hu-H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keresztül elérhető t</a:t>
            </a:r>
            <a:r>
              <a:rPr lang="hu-H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ranzakció igazolások, vagy számlatörténeti lekérdezések nem fogadhatók</a:t>
            </a:r>
            <a:r>
              <a:rPr lang="hu-H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el!</a:t>
            </a:r>
            <a:endParaRPr lang="hu-H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1B91A-FC18-4F2D-9724-B429AFC5CC6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57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nyugta a pénzügyi teljesítés igazolására nem fogadható el. Azonban a számlakibocsátó bevételi pénztár bizonylatának nyugta példánya - ami a számlázott összeg kifizetését igazolja - elfogadható. Ezen szerepelnie kell az összeg kifizetőjének a nevének (a vevőnek) valamint, hogy „bevételi pénztárbizonylat”.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1B91A-FC18-4F2D-9724-B429AFC5CC6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604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sz="1200" b="1" dirty="0">
                <a:latin typeface="Times New Roman" pitchFamily="18" charset="0"/>
                <a:cs typeface="Times New Roman" pitchFamily="18" charset="0"/>
              </a:rPr>
              <a:t>ÁFA befizetésének igazolás 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bruttó módon támogatott kedvezményezettek esetében, fordított adózással érintett számlák</a:t>
            </a:r>
            <a:r>
              <a:rPr lang="hu-HU" sz="1200" baseline="0" dirty="0">
                <a:latin typeface="Times New Roman" pitchFamily="18" charset="0"/>
                <a:cs typeface="Times New Roman" pitchFamily="18" charset="0"/>
              </a:rPr>
              <a:t> elszámolásakor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 szükséges.</a:t>
            </a:r>
            <a:endParaRPr lang="hu-HU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Építési beruházás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esetén a teljesítésigazolásnak (akár a számlára történő rájegyzéssel valósul meg, akár külön dokumentumon)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minden esetben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tartalmaznia kell a műszaki ellenőr ellenjegyzését, aláírását.</a:t>
            </a: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hu-H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Minden olyan esetben az </a:t>
            </a:r>
            <a:r>
              <a:rPr lang="hu-H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építésre vonatkozó szabályokat kell alkalmazni</a:t>
            </a:r>
            <a:r>
              <a:rPr lang="hu-H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 így </a:t>
            </a:r>
            <a:r>
              <a:rPr lang="hu-HU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kötelező a műszaki ellenőr alkalmazása és az építési napló vezetése, </a:t>
            </a:r>
            <a:r>
              <a:rPr lang="hu-HU" sz="1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amikor a felhívás szerint az adott tevékenység építéssel járó beruházásként támogatható</a:t>
            </a:r>
            <a:r>
              <a:rPr lang="hu-HU" sz="1200" b="1" u="sng" strike="sngStrik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B57AB1-82AA-43F7-85C8-0C52DA0D9C9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1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B57AB1-82AA-43F7-85C8-0C52DA0D9C9F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63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C3F7D-BC4F-409D-B158-BE554FC5226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u="sng" dirty="0">
                <a:latin typeface="Times New Roman" pitchFamily="18" charset="0"/>
                <a:cs typeface="Times New Roman" pitchFamily="18" charset="0"/>
              </a:rPr>
              <a:t>Projekt megvalósítás és a támogatás</a:t>
            </a:r>
            <a:r>
              <a:rPr lang="hu-HU" sz="1200" u="sng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u="sng" dirty="0">
                <a:latin typeface="Times New Roman" pitchFamily="18" charset="0"/>
                <a:cs typeface="Times New Roman" pitchFamily="18" charset="0"/>
              </a:rPr>
              <a:t>igénybevétele</a:t>
            </a:r>
          </a:p>
          <a:p>
            <a:endParaRPr lang="hu-HU" u="sng" dirty="0"/>
          </a:p>
          <a:p>
            <a:r>
              <a:rPr lang="hu-HU" dirty="0"/>
              <a:t>Határidők</a:t>
            </a:r>
          </a:p>
          <a:p>
            <a:r>
              <a:rPr lang="hu-HU" dirty="0"/>
              <a:t>Előlegigénylés</a:t>
            </a:r>
          </a:p>
          <a:p>
            <a:r>
              <a:rPr lang="hu-HU" dirty="0"/>
              <a:t>Kifizetés</a:t>
            </a:r>
            <a:r>
              <a:rPr lang="hu-HU" baseline="0" dirty="0"/>
              <a:t> igénylés</a:t>
            </a:r>
          </a:p>
          <a:p>
            <a:r>
              <a:rPr lang="hu-HU" baseline="0" dirty="0"/>
              <a:t>Gyakorlati tudnivalók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21AF0-197A-4A48-8EDA-8BEBC4CCB57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22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C3F7D-BC4F-409D-B158-BE554FC5226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79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C3F7D-BC4F-409D-B158-BE554FC5226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79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C3F7D-BC4F-409D-B158-BE554FC5226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79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C3F7D-BC4F-409D-B158-BE554FC5226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79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2DB90-D389-4BE3-A53E-2C6C3B6FEFF0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468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21AF0-197A-4A48-8EDA-8BEBC4CCB57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0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IH felel a program végrehajtásáért, támogatási kérelem (TK) elbírálásáért</a:t>
            </a:r>
          </a:p>
          <a:p>
            <a:endParaRPr lang="hu-HU" dirty="0"/>
          </a:p>
          <a:p>
            <a:r>
              <a:rPr lang="hu-HU" dirty="0"/>
              <a:t>TK szakaszban:</a:t>
            </a:r>
          </a:p>
          <a:p>
            <a:r>
              <a:rPr lang="hu-HU" dirty="0"/>
              <a:t>Kincstár - közbenső szervezet</a:t>
            </a:r>
          </a:p>
          <a:p>
            <a:r>
              <a:rPr lang="hu-HU" dirty="0"/>
              <a:t>Kormányhivatalok - bevont szervezet</a:t>
            </a:r>
          </a:p>
          <a:p>
            <a:endParaRPr lang="hu-HU" dirty="0"/>
          </a:p>
          <a:p>
            <a:r>
              <a:rPr lang="hu-HU" dirty="0"/>
              <a:t>Kifizetési igénylés: </a:t>
            </a:r>
            <a:r>
              <a:rPr lang="hu-HU" baseline="0" dirty="0"/>
              <a:t>Kincstár, mint kifizető ügynökség felelős a kifizetések szabályszerűségéért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21AF0-197A-4A48-8EDA-8BEBC4CCB57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91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sz="1800" dirty="0"/>
              <a:t>A szakmai beszámoló rögzítése és beküldése az e-ügyintézés felületen – a Mérföldkő elnevezésű panelen lehetséges.</a:t>
            </a:r>
          </a:p>
          <a:p>
            <a:pPr>
              <a:defRPr/>
            </a:pPr>
            <a:endParaRPr lang="hu-HU" sz="1800" dirty="0"/>
          </a:p>
          <a:p>
            <a:pPr>
              <a:defRPr/>
            </a:pPr>
            <a:r>
              <a:rPr lang="hu-HU" sz="1800" dirty="0"/>
              <a:t>IH felhívásonként dönt arról, hogy az egyes mérföldkövekhez tartozó beszámolók benyújtásával egyidejűleg szükséges-e kifizetési igénylést is benyújtani.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F324A-6875-4521-A11E-79366866747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2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dirty="0">
                <a:latin typeface="Times New Roman" pitchFamily="18" charset="0"/>
                <a:cs typeface="Times New Roman" pitchFamily="18" charset="0"/>
              </a:rPr>
              <a:t>Időközi kifizetési igénylés is 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csak abban az esetben nyújtható be, ha az abban igényelt támogatás összege meghaladja a megítélt támogatás </a:t>
            </a:r>
            <a:r>
              <a:rPr lang="hu-HU" sz="1200" b="1" dirty="0">
                <a:latin typeface="Times New Roman" pitchFamily="18" charset="0"/>
                <a:cs typeface="Times New Roman" pitchFamily="18" charset="0"/>
              </a:rPr>
              <a:t>10%-át, de legalább a kétszázezer forintot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u-HU" sz="12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támogatott tevékenység megkezdése</a:t>
            </a:r>
            <a:r>
              <a:rPr lang="hu-H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1200" b="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a szolgáltatások, áruk, építési munkák megrendelése megtörtént </a:t>
            </a:r>
            <a:r>
              <a:rPr lang="hu-HU" sz="1200" u="sng" dirty="0">
                <a:latin typeface="Times New Roman" pitchFamily="18" charset="0"/>
                <a:cs typeface="Times New Roman" pitchFamily="18" charset="0"/>
              </a:rPr>
              <a:t>legalább azok tervezett összértékének 50%-át elérő mértékben</a:t>
            </a:r>
            <a:endParaRPr lang="hu-HU" sz="1200" u="sng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21AF0-197A-4A48-8EDA-8BEBC4CCB57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1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sz="11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likviditási terv </a:t>
            </a:r>
            <a:r>
              <a:rPr lang="hu-HU" dirty="0"/>
              <a:t>megfelelő, ha: </a:t>
            </a:r>
          </a:p>
          <a:p>
            <a:pPr marL="228600" indent="-228600">
              <a:buAutoNum type="arabicPeriod"/>
              <a:defRPr/>
            </a:pPr>
            <a:r>
              <a:rPr lang="hu-HU" b="1" dirty="0"/>
              <a:t>formanyomtatványon</a:t>
            </a:r>
            <a:r>
              <a:rPr lang="hu-HU" dirty="0"/>
              <a:t>  került benyújtásra; </a:t>
            </a:r>
          </a:p>
          <a:p>
            <a:pPr marL="228600" indent="-228600">
              <a:buAutoNum type="arabicPeriod"/>
              <a:defRPr/>
            </a:pPr>
            <a:r>
              <a:rPr lang="hu-HU" dirty="0"/>
              <a:t>kedvezményezettre és projektre vonatkozó </a:t>
            </a:r>
            <a:r>
              <a:rPr lang="hu-HU" b="1" dirty="0"/>
              <a:t>alapadatok</a:t>
            </a:r>
            <a:r>
              <a:rPr lang="hu-HU" dirty="0"/>
              <a:t> </a:t>
            </a:r>
            <a:r>
              <a:rPr lang="hu-HU" b="1" dirty="0"/>
              <a:t>megfelelőek</a:t>
            </a:r>
            <a:r>
              <a:rPr lang="hu-HU" dirty="0"/>
              <a:t>;</a:t>
            </a:r>
          </a:p>
          <a:p>
            <a:pPr marL="228600" indent="-228600">
              <a:buAutoNum type="arabicPeriod"/>
              <a:defRPr/>
            </a:pPr>
            <a:r>
              <a:rPr lang="hu-HU" dirty="0"/>
              <a:t>az előleg kérelem </a:t>
            </a:r>
            <a:r>
              <a:rPr lang="hu-HU" b="1" dirty="0"/>
              <a:t>benyújtásának naptári évére szól</a:t>
            </a:r>
            <a:r>
              <a:rPr lang="hu-HU" dirty="0"/>
              <a:t>; 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(friss előlegnél 2018., 2017. évi előleg esetében 2017.) </a:t>
            </a:r>
            <a:endParaRPr lang="hu-HU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228600" indent="-228600">
              <a:buAutoNum type="arabicPeriod"/>
              <a:defRPr/>
            </a:pPr>
            <a:r>
              <a:rPr lang="hu-HU" dirty="0"/>
              <a:t>a likviditási tervet konzorciumok esetében projektszinten és konzorciumi tagonként is benyújtották;</a:t>
            </a:r>
          </a:p>
          <a:p>
            <a:pPr marL="228600" indent="-228600">
              <a:buAutoNum type="arabicPeriod"/>
              <a:defRPr/>
            </a:pPr>
            <a:r>
              <a:rPr lang="hu-HU" sz="1200" b="1" dirty="0"/>
              <a:t>év végi egyenleg nem lehet negatív</a:t>
            </a:r>
            <a:r>
              <a:rPr lang="hu-HU" sz="1200" dirty="0"/>
              <a:t>, kivéve, ha az ügyfél szöveges indokolásában kifejtette, hogy a negatív összeg az ügyfél önerejét jelenti;</a:t>
            </a:r>
          </a:p>
          <a:p>
            <a:pPr>
              <a:buFontTx/>
              <a:buChar char="-"/>
              <a:defRPr/>
            </a:pPr>
            <a:endParaRPr lang="hu-HU" dirty="0"/>
          </a:p>
          <a:p>
            <a:pPr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Elfogadott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garanciaszervezetek listája megtalálható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Széchenyi2020-on a VP menüpontban a közlemények között. </a:t>
            </a:r>
          </a:p>
          <a:p>
            <a:pPr>
              <a:defRPr/>
            </a:pPr>
            <a:endParaRPr lang="hu-H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hu-HU" sz="12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Biztosíték postázása a köv. címre: Mezőgazdasági és Vidékfejlesztési Támogatások Pénzügyi Főosztálya Biztosíték- és Követeléskezelési Osztálya</a:t>
            </a:r>
            <a:r>
              <a:rPr lang="hu-HU" sz="1200" baseline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u-HU" sz="12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1476, Budapest, Pf.: 407.</a:t>
            </a:r>
          </a:p>
          <a:p>
            <a:pPr>
              <a:buFontTx/>
              <a:buNone/>
              <a:defRPr/>
            </a:pPr>
            <a:endParaRPr lang="hu-HU" dirty="0"/>
          </a:p>
          <a:p>
            <a:pPr marL="364000" indent="-284713" algn="just">
              <a:spcBef>
                <a:spcPts val="0"/>
              </a:spcBef>
              <a:defRPr/>
            </a:pPr>
            <a:endParaRPr lang="hu-HU" sz="11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64F7D-56F1-465D-AEDB-715D837601E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7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11674F-753A-48BF-A033-073F1D9CC1F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1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BAE11-0BA5-4AA2-9E99-156F3B8DBF9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56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llipszis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6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A7EF44-612D-4FA9-8982-AA1D74DE18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4834-2BAB-45F4-B368-07612355C6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692C-F9EF-4311-8D93-77C2803B51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CA9D-745B-46D9-BD15-DE9D1B68CC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llipszis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Ellipszis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3BEAA0-AD01-413D-B336-B235264A1A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8998-EF0A-48D4-B1E6-A52FDBEE40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9E6533-148C-405D-8849-39026E78B5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14C8-6E8E-4934-B038-5F1B889BD0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églalap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C8E8C5-D353-4D54-9FBA-86428C92E2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6B60D8-0760-4810-874A-E053249B63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olyamatábra: Feldolgozá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lyamatábra: Feldolgozá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8C0AF4-FAE0-44C7-9C0F-B40F555445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033" name="Szöveg hely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ED601509-82D9-4A50-97FB-6613444855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69" r:id="rId2"/>
    <p:sldLayoutId id="2147484075" r:id="rId3"/>
    <p:sldLayoutId id="2147484070" r:id="rId4"/>
    <p:sldLayoutId id="2147484076" r:id="rId5"/>
    <p:sldLayoutId id="2147484071" r:id="rId6"/>
    <p:sldLayoutId id="2147484077" r:id="rId7"/>
    <p:sldLayoutId id="2147484078" r:id="rId8"/>
    <p:sldLayoutId id="2147484079" r:id="rId9"/>
    <p:sldLayoutId id="2147484072" r:id="rId10"/>
    <p:sldLayoutId id="21474840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zövegdoboz 6"/>
          <p:cNvSpPr txBox="1">
            <a:spLocks noChangeArrowheads="1"/>
          </p:cNvSpPr>
          <p:nvPr/>
        </p:nvSpPr>
        <p:spPr bwMode="auto">
          <a:xfrm>
            <a:off x="323850" y="4508500"/>
            <a:ext cx="8496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Vidékfejlesztési Támogatások Főosztálya</a:t>
            </a:r>
          </a:p>
        </p:txBody>
      </p:sp>
      <p:sp>
        <p:nvSpPr>
          <p:cNvPr id="8198" name="Szövegdoboz 7"/>
          <p:cNvSpPr txBox="1">
            <a:spLocks noChangeArrowheads="1"/>
          </p:cNvSpPr>
          <p:nvPr/>
        </p:nvSpPr>
        <p:spPr bwMode="auto">
          <a:xfrm>
            <a:off x="2268538" y="5661025"/>
            <a:ext cx="518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megvalósítás, támogatás igénybevétele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843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79388" y="0"/>
            <a:ext cx="8640762" cy="72943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Kifizetési igénylés I.</a:t>
            </a: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hu-HU" i="1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benyújtandó dokumentumok körét 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272/2014. (XI. 5.) Korm. rendelet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4., a nemzeti szabályozást az elszámolható költségekről a rendelet 5. számú melléklete tartalmazza (ténylegesen és igazolhatóan felmerült valós költségek), a benyújtandó dokumentumok ellenőrzési szempontjait a 6. melléklet tartalmazza</a:t>
            </a: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Elektronikus kapcsolattartás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ügyfélkapus benyújtás, elektronikus kérelembenyújtás elérése: </a:t>
            </a:r>
            <a:r>
              <a:rPr lang="hu-HU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https://www.mvh.allamkincstar.gov.hu/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Elektronikus ügyintézés/Alkalmazás megnyitása (pl. Településkép: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Elektronikus kérelemkezelés/Vidékfejlesztési Program (2014-2020) Kifizetési kérelem / Alapvető szolgáltatások </a:t>
            </a:r>
            <a:r>
              <a:rPr lang="hu-HU" i="1" dirty="0" err="1">
                <a:latin typeface="Times New Roman" pitchFamily="18" charset="0"/>
                <a:cs typeface="Times New Roman" pitchFamily="18" charset="0"/>
              </a:rPr>
              <a:t>fejl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. / Településkép KK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útvonalon érhető el)</a:t>
            </a: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u="sng" dirty="0">
                <a:latin typeface="Times New Roman" pitchFamily="18" charset="0"/>
                <a:cs typeface="Times New Roman" pitchFamily="18" charset="0"/>
              </a:rPr>
              <a:t>Kitöltési útmutató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kifizetési kérelmek elektronikus benyújtásához (az adott felhíváshoz tartozó Tájékoztatók között): </a:t>
            </a:r>
          </a:p>
          <a:p>
            <a:pPr marL="363600" indent="-284400">
              <a:spcBef>
                <a:spcPts val="0"/>
              </a:spcBef>
              <a:defRPr/>
            </a:pPr>
            <a:r>
              <a:rPr lang="hu-HU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https:\\www.mvh.allamkincstar.gov.hu/tamogatasok-listazo/-/tamogatas/298830 /</a:t>
            </a:r>
            <a:r>
              <a:rPr lang="hu-HU" u="sng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tajekoztatok</a:t>
            </a:r>
            <a:r>
              <a:rPr lang="hu-HU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/kitoltesi-utmutato-kifizetesi-kerelmek-elektronikus-benyujtasahoz</a:t>
            </a:r>
            <a:endParaRPr lang="hu-H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cs typeface="+mn-cs"/>
            </a:endParaRP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80513" cy="6858000"/>
          </a:xfrm>
        </p:spPr>
      </p:pic>
      <p:sp>
        <p:nvSpPr>
          <p:cNvPr id="6" name="Szövegdoboz 5"/>
          <p:cNvSpPr txBox="1"/>
          <p:nvPr/>
        </p:nvSpPr>
        <p:spPr>
          <a:xfrm>
            <a:off x="1908175" y="115888"/>
            <a:ext cx="54737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3600" kern="0" dirty="0">
                <a:latin typeface="Times New Roman" pitchFamily="18" charset="0"/>
                <a:cs typeface="Times New Roman" pitchFamily="18" charset="0"/>
              </a:rPr>
              <a:t>Kifizetési igénylés II.</a:t>
            </a:r>
          </a:p>
        </p:txBody>
      </p:sp>
      <p:sp>
        <p:nvSpPr>
          <p:cNvPr id="19460" name="Szövegdoboz 6"/>
          <p:cNvSpPr txBox="1">
            <a:spLocks noChangeArrowheads="1"/>
          </p:cNvSpPr>
          <p:nvPr/>
        </p:nvSpPr>
        <p:spPr bwMode="auto">
          <a:xfrm>
            <a:off x="323850" y="692150"/>
            <a:ext cx="82819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284163" algn="just">
              <a:spcBef>
                <a:spcPts val="600"/>
              </a:spcBef>
              <a:buFont typeface="Arial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Időközi kifizetési igénylés esetén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egyszeri hiánypótlási lehetőség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hiánypótló levél mielőbbi átvétele, megválaszolása,</a:t>
            </a:r>
          </a:p>
          <a:p>
            <a:pPr marL="363538" indent="-284163" algn="just">
              <a:spcBef>
                <a:spcPts val="600"/>
              </a:spcBef>
              <a:buFont typeface="Arial" charset="0"/>
              <a:buChar char="•"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Záradékolási kötelezettség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projektazonosító feltüntetése a számlán,</a:t>
            </a:r>
          </a:p>
          <a:p>
            <a:pPr lvl="1" algn="just"/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- „Az elszámoló bizonylat támogatás elszámolására benyújtásra került”</a:t>
            </a:r>
          </a:p>
          <a:p>
            <a:pPr lvl="1"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az elszámoló bizonylaton a kedvezményezettnek aláírásával igazolni kell a vásárolt termék megvételét, használatát vagy a szolgáltatás igénybevételét.</a:t>
            </a:r>
          </a:p>
          <a:p>
            <a:pPr marL="363538" indent="-284163" algn="just">
              <a:spcBef>
                <a:spcPts val="600"/>
              </a:spcBef>
              <a:buFont typeface="Arial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Gépek, technológiai berendezések esetében fontos, hogy az adott gép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egyedi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azonosítója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(alvázszám, motorszám, gyári szám) pontosan megegyezzen az adott gépen, valamint minden benyújtott dokumentumon.</a:t>
            </a:r>
          </a:p>
          <a:p>
            <a:pPr marL="363538" indent="-284163" algn="just">
              <a:spcBef>
                <a:spcPts val="600"/>
              </a:spcBef>
              <a:buFont typeface="Arial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Egyértelmű 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hivatkozás a számlára a pénzügyi teljesítést igazoló dokumentumokon</a:t>
            </a:r>
          </a:p>
          <a:p>
            <a:pPr marL="363538" indent="-284163" algn="just">
              <a:spcBef>
                <a:spcPts val="600"/>
              </a:spcBef>
              <a:buFont typeface="Arial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Pénzügyi teljesítés igazolására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bankszámlakivonatot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vagy elektronikus bankszámlakivonatot vagy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átutalásról szóló banki igazolás </a:t>
            </a:r>
            <a:r>
              <a:rPr lang="hu-H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bank által hitelesített példányát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szükséges benyújtani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484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323850" y="0"/>
            <a:ext cx="8569325" cy="84330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hu-HU" sz="2000" dirty="0">
              <a:latin typeface="Georgia" pitchFamily="18" charset="0"/>
              <a:cs typeface="+mn-cs"/>
            </a:endParaRPr>
          </a:p>
          <a:p>
            <a:pPr algn="ctr">
              <a:defRPr/>
            </a:pP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Kifizetési igénylés III.</a:t>
            </a:r>
          </a:p>
          <a:p>
            <a:pPr marL="363600" indent="-284400"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számviteli bizonylatok, és a teljesítésigazolások mellett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vállalkozói szerződések benyújtása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is szükséges,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projektmenedzsment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 tevékenységéhez kapcsolódó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költség csak a projekt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szakmai előrehaladásának arányában számolható el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legfeljebb 10 százalékponttal haladhatja meg a teljes projekt vonatkozásában kifizetett és megítélt támogatás arányát. Ezt a Kincstár szoftvere automatikusan figyeli és kezeli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Nem nyújtható be olyan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készpénzben kiegyenlített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elszámoló bizonylat, amelynek az általános forgalmi adóval növelt  ellenértéke meghaladja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1,5 millió forintot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elszámolás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nem munkanem szinten, hanem a támogatói okiratban jóváhagyott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kiadási tételazonosítók szintjén történik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Záró kifizetési igénylést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akkor is be kell nyújtani, ha a kedvezményezett korábbi kifizetési igénylések keretében már a teljes megítélt támogatással elszámolt. </a:t>
            </a:r>
          </a:p>
          <a:p>
            <a:pPr marL="363600" indent="-284400" algn="just">
              <a:spcBef>
                <a:spcPts val="600"/>
              </a:spcBef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cs typeface="+mn-cs"/>
            </a:endParaRP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1508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5" y="115888"/>
            <a:ext cx="8497888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Kifizetési igénylés IV.</a:t>
            </a:r>
          </a:p>
          <a:p>
            <a:pPr marL="363600" indent="-284400" algn="just">
              <a:spcBef>
                <a:spcPts val="600"/>
              </a:spcBef>
              <a:defRPr/>
            </a:pPr>
            <a:endParaRPr lang="hu-HU" sz="2000" i="1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600"/>
              </a:spcBef>
              <a:defRPr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záró kifizetési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igénylésben - ha korábban nem történt meg az előleg teljes összegének elszámolása -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előleggel el kell számolni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Forinttól eltérő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pénznemben kiállított elszámoló bizonylat végösszege, 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fizikai teljesítés időpontjában érvényes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MNB árfolyamon kerül átváltásra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Köztartozás vagy a kifizető ügynökséggel szemben fennálló tartozás esetén a 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köztartozással, illetve tartozással csökkentett összeg kerül folyósításra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 a kifizetési igénylés keretében 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igényelt támogatás több mint 10 %-kal meghaladja a jóváhagyott elszámoló bizonylatok alapján folyósítható támogatás összegét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 809/2014/EU bizottsági végrehajtási rendelet 63. cikk (1) bekezdésében előírt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igazgatási szankció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kerül alkalmazásra, kivéve, ha a kedvezményezett igazolni tudja, hogy neki nem felróható a nem támogatható összeg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KI-ben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történő feltüntetése.</a:t>
            </a: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25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2532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395535" y="0"/>
            <a:ext cx="8353177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Kifizetési igénylés V.</a:t>
            </a:r>
          </a:p>
          <a:p>
            <a:pPr algn="ctr"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600"/>
              </a:spcBef>
              <a:defRPr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További elszámolási szabályok 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konzorciumok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 vonatkozásában: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Projektszinten teljesítendők: a mérföldkövek, a pénzügyi jellegű módosítások, előlegigénylés, kifizetés igénylésre vonatkozó korlátok, az előlegelszámolás megkezdésének határideje.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Tagonként határozandó meg az előlegfizetés lehetősége és elszámolása.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Előlegigénylés, mérföldkőhöz rendelt beszámoló és záró kifizetés igénylés benyújtására a konzorcium vezetője jogosult .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Időközi kifizetés igénylést konzorciumi tag is benyújthat.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 támogatás folyósítása a konzorciumi tag részére történik.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cs typeface="+mn-cs"/>
            </a:endParaRP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5" y="116632"/>
            <a:ext cx="8497888" cy="5698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Gyakorlati kérdések I.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Eredeti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dokumentum kerüljön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szkennelésre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és csatolásra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Kötelező rájegyzések megléte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hu-H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számla eredeti példányára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kell felvezetni,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teljeskörűnek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kell lenniük)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elektronikusan kiállított és hitelesített, elektronikus aláírással ellátott dokumentum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eredeti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formátumban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kerüljön benyújtásra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Kifizetés (pénzügyi teljesítés) bizonylata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ként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272/2014. (XI.5.) Korm. rendelet 6. sz. mellékletében foglaltak szerinti dokumentum benyújtása</a:t>
            </a:r>
          </a:p>
          <a:p>
            <a:pPr marL="363600" indent="-284400" algn="just">
              <a:lnSpc>
                <a:spcPts val="204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Amennyiben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bankszámlakivonaton/banki igazoláson az adott számla azonosítójára való hivatkozás nem szerepel,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akkor a számla kiállítójának nyilatkozatát szükséges benyújtani arra vonatkozóan, hogy mely számla, mikor, milyen összegben került pénzügyi rendezésre. </a:t>
            </a:r>
          </a:p>
          <a:p>
            <a:pPr marL="363600" indent="-284400" algn="just">
              <a:lnSpc>
                <a:spcPts val="204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Amennyiben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nem közvetlenül a kedvezményezett által került kiegyenlítésre a számla ellenértéke,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vagy annak egy része, hanem hitel igénybevételével, akkor minden esetben szükséges benyújtani a vonatkozó hitelszerződést, hitelfolyósítási értesítőt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Sikerdíj nem támogatható</a:t>
            </a:r>
            <a:endParaRPr lang="hu-HU" dirty="0"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5" y="0"/>
            <a:ext cx="8497888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700" b="1" dirty="0">
                <a:latin typeface="Times New Roman" pitchFamily="18" charset="0"/>
                <a:cs typeface="Times New Roman" pitchFamily="18" charset="0"/>
              </a:rPr>
              <a:t>Kötelező rájegyzések</a:t>
            </a:r>
          </a:p>
          <a:p>
            <a:pPr marL="363600" indent="-284400" algn="just">
              <a:spcBef>
                <a:spcPts val="600"/>
              </a:spcBef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		ROSSZ				HELYES</a:t>
            </a: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cs typeface="+mn-cs"/>
            </a:endParaRP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rcRect l="15541" t="20817" r="34720" b="14687"/>
          <a:stretch>
            <a:fillRect/>
          </a:stretch>
        </p:blipFill>
        <p:spPr bwMode="auto">
          <a:xfrm>
            <a:off x="899593" y="620689"/>
            <a:ext cx="7095089" cy="51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1115616" y="4293096"/>
            <a:ext cx="25202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0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5" y="0"/>
            <a:ext cx="8497888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700" b="1" dirty="0">
                <a:latin typeface="Times New Roman" pitchFamily="18" charset="0"/>
                <a:cs typeface="Times New Roman" pitchFamily="18" charset="0"/>
              </a:rPr>
              <a:t>Pénzügyi teljesítést igazoló bizonylat</a:t>
            </a:r>
          </a:p>
          <a:p>
            <a:pPr marL="363600" indent="-284400" algn="just">
              <a:spcBef>
                <a:spcPts val="600"/>
              </a:spcBef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		HELYES				ROSSZ</a:t>
            </a: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cs typeface="+mn-cs"/>
            </a:endParaRP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/>
          <a:srcRect l="17268" t="23743" r="33791" b="15208"/>
          <a:stretch>
            <a:fillRect/>
          </a:stretch>
        </p:blipFill>
        <p:spPr bwMode="auto">
          <a:xfrm>
            <a:off x="971600" y="764704"/>
            <a:ext cx="7160264" cy="50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5" y="0"/>
            <a:ext cx="8497888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700" b="1" dirty="0">
                <a:latin typeface="Times New Roman" pitchFamily="18" charset="0"/>
                <a:cs typeface="Times New Roman" pitchFamily="18" charset="0"/>
              </a:rPr>
              <a:t>Pénzügyi teljesítést igazoló bizonylat</a:t>
            </a:r>
          </a:p>
          <a:p>
            <a:pPr marL="363600" indent="-284400" algn="just">
              <a:spcBef>
                <a:spcPts val="600"/>
              </a:spcBef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cs typeface="+mn-cs"/>
            </a:endParaRP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/>
          <a:srcRect l="29211" t="11732" r="33006" b="15343"/>
          <a:stretch>
            <a:fillRect/>
          </a:stretch>
        </p:blipFill>
        <p:spPr bwMode="auto">
          <a:xfrm>
            <a:off x="2123729" y="404664"/>
            <a:ext cx="4975024" cy="540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4580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4" y="0"/>
            <a:ext cx="8713663" cy="981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Gyakorlati kérdések II.</a:t>
            </a: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Gépek esetében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átadás-átvételi, és üzembe helyezési jegyzőkönyv megléte</a:t>
            </a:r>
          </a:p>
          <a:p>
            <a:pPr marL="363600" indent="-2844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Előlegszámla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alapján támogatás nem igényelhető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Fordított adózással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érintett számlák esetében az </a:t>
            </a:r>
            <a:r>
              <a:rPr lang="hu-H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ÁFA befizetésének igazolása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Vállalkozói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szerződés összhangja a projekttel, és az elszámolással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Szóbeli megállapodás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alapján történő elszámolás nem lehetséges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Teljesítés igazolás megléte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(kedvezményezett által számlán „Teljesítést igazolom” rájegyzés, vagy külön dokumentumban; továbbá </a:t>
            </a:r>
            <a:r>
              <a:rPr lang="hu-H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építés esetén kell a </a:t>
            </a:r>
            <a:r>
              <a:rPr lang="hu-H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műszaki ellenőr </a:t>
            </a:r>
            <a:r>
              <a:rPr lang="hu-H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ellenjegyzése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ÉNGY kódokat tartalmazó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építési és felmérési napló megléte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valamint annak összhangja az ÉNGY szintű számlarészletezővel. 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kifizetési kérelemmel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csak a ténylegesen felhasználásra került anyaghoz tartozó költség kerülhet elszámolásra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hozzá kapcsolódó elszámolható munkadíjjal együtt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Módosított tételek elszámolása esetén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be kell nyújtani a módosítás indoklását tartalmazó alátámasztó dokumentumokat.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sz="1600" dirty="0"/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sz="1700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sz="1700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sz="1700" dirty="0"/>
          </a:p>
          <a:p>
            <a:pPr>
              <a:defRPr/>
            </a:pPr>
            <a:r>
              <a:rPr lang="hu-HU" dirty="0"/>
              <a:t> 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cs typeface="+mn-cs"/>
            </a:endParaRP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9219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zövegdoboz 4"/>
          <p:cNvSpPr txBox="1">
            <a:spLocks noChangeArrowheads="1"/>
          </p:cNvSpPr>
          <p:nvPr/>
        </p:nvSpPr>
        <p:spPr bwMode="auto">
          <a:xfrm>
            <a:off x="467544" y="476672"/>
            <a:ext cx="7416800" cy="57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2000" dirty="0">
              <a:latin typeface="Georgia" pitchFamily="18" charset="0"/>
            </a:endParaRPr>
          </a:p>
          <a:p>
            <a:pPr algn="ctr"/>
            <a:endParaRPr lang="hu-H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	Szabályozási háttér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	Projekt megvalósítás és a támogatás      	igénybevétele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	Véső jogosultság ellenőrzés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9221" name="Téglalap 8"/>
          <p:cNvSpPr>
            <a:spLocks noChangeArrowheads="1"/>
          </p:cNvSpPr>
          <p:nvPr/>
        </p:nvSpPr>
        <p:spPr bwMode="auto">
          <a:xfrm>
            <a:off x="1404278" y="463634"/>
            <a:ext cx="5545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Tartalom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4580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5" y="0"/>
            <a:ext cx="8497888" cy="37087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sz="1600" dirty="0"/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sz="1700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sz="1700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sz="1700" dirty="0"/>
          </a:p>
          <a:p>
            <a:pPr>
              <a:defRPr/>
            </a:pPr>
            <a:r>
              <a:rPr lang="hu-HU" dirty="0"/>
              <a:t> 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cs typeface="+mn-cs"/>
            </a:endParaRP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3662" t="8134" r="32870" b="7867"/>
          <a:stretch>
            <a:fillRect/>
          </a:stretch>
        </p:blipFill>
        <p:spPr bwMode="auto">
          <a:xfrm>
            <a:off x="2555776" y="0"/>
            <a:ext cx="4162027" cy="587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4" name="Content Placeholder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5" y="0"/>
            <a:ext cx="8713788" cy="91101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Gyakorlati kérdések III.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záró kifizetési igénylések során minden esetben be kell nyújtani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tartalmi értékelési szempontok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hoz kapcsolódóan tett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vállalások teljesítését igazoló dokumentumokat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Önkormányzat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esetében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projektmenedzsment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költségként nem számolható el  magánszeméllyel kötött megbízási szerződés, saját dolgozó munkabére. 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Szükséges az IH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közbeszerzési eljárás megfelelőségéről szóló nyilatkozat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beküldése,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akkreditált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közbeszerzési szakértői nyilatkozat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arról, hogy a kedvezményezett nem közbeszerzésre kötelezett;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Hálózati engedélyes által jóváhagyott csatlakozási dokumentáció (hálózatra termelő napelemes projekt esetén), közbeszerzési nyilatkozat, építési engedély, vízjogi létesítési engedély, stb. benyújtása az 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első 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érintett 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kifizetési kérelem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esetében szükséges. 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kedvezményezetteknek legkésőbb az első kifizetési igénylés (ideértve az előlegigénylést is) benyújtásakor 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igazolniuk kell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önerő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rendelkezésre állását, 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annak biztosításáról 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nyilatkozhatnak.</a:t>
            </a:r>
          </a:p>
          <a:p>
            <a:pPr marL="363600" indent="-284400" algn="just">
              <a:spcBef>
                <a:spcPts val="600"/>
              </a:spcBef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sz="1700" dirty="0"/>
          </a:p>
          <a:p>
            <a:pPr>
              <a:defRPr/>
            </a:pPr>
            <a:r>
              <a:rPr lang="hu-HU" dirty="0"/>
              <a:t> 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cs typeface="+mn-cs"/>
            </a:endParaRP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4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1520" y="2420888"/>
            <a:ext cx="87137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4000" b="1" dirty="0">
                <a:latin typeface="Times New Roman" pitchFamily="18" charset="0"/>
                <a:cs typeface="Times New Roman" pitchFamily="18" charset="0"/>
              </a:rPr>
              <a:t>Végső jogosultság ellenőrzés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4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5" y="188640"/>
            <a:ext cx="87137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Ellenőrzés tartalma</a:t>
            </a:r>
          </a:p>
          <a:p>
            <a:endParaRPr lang="hu-HU" sz="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Jogszabályi háttér: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272/2014. (XI. 5.) Korm. Rendelet 72/B. §. (1)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Az irányító hatóság felhívásonként kialakított ellenőrzési lista alapján elvégzi a támogatási kérelem (végső) jogosultsági ellenőrzését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hu-HU" sz="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ellenőrzési listákat (kizárólag ügyfélszintű jogosultsági kritériumokból):</a:t>
            </a:r>
          </a:p>
          <a:p>
            <a:pPr>
              <a:buFontTx/>
              <a:buChar char="-"/>
              <a:defRPr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i="1" dirty="0" err="1">
                <a:latin typeface="Times New Roman" pitchFamily="18" charset="0"/>
                <a:cs typeface="Times New Roman" pitchFamily="18" charset="0"/>
              </a:rPr>
              <a:t>HACS-ok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 alakították ki,</a:t>
            </a:r>
          </a:p>
          <a:p>
            <a:pPr>
              <a:buFontTx/>
              <a:buChar char="-"/>
              <a:defRPr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 az IH vizsgálta felül,</a:t>
            </a:r>
          </a:p>
          <a:p>
            <a:pPr>
              <a:buFontTx/>
              <a:buChar char="-"/>
              <a:defRPr/>
            </a:pP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 rögzítésre kerültek az </a:t>
            </a:r>
            <a:r>
              <a:rPr lang="hu-HU" sz="2000" i="1" dirty="0" err="1">
                <a:latin typeface="Times New Roman" pitchFamily="18" charset="0"/>
                <a:cs typeface="Times New Roman" pitchFamily="18" charset="0"/>
              </a:rPr>
              <a:t>IIER-ben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hu-HU" sz="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feladat  végrehajtását az adott HACS szerint illetékes Kormányhivatal támogatja.</a:t>
            </a:r>
          </a:p>
          <a:p>
            <a:pPr>
              <a:defRPr/>
            </a:pPr>
            <a:endParaRPr lang="hu-HU" sz="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Amennyiben valamelyik szempont nem megfelelő (pl. logikailag nem helyes, nem ügyfélszintű, stb.), azt a KH vagy HACS jelzi, IH felé javaslatot tesz a módosításra.</a:t>
            </a:r>
          </a:p>
          <a:p>
            <a:pPr>
              <a:defRPr/>
            </a:pPr>
            <a:endParaRPr lang="hu-HU" sz="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ellenőrzési szempontok javítása folyamatosan történik az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IIER-ben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4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5" y="188640"/>
            <a:ext cx="8713788" cy="800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Kérelemkezelési tapasztalatok I.</a:t>
            </a:r>
          </a:p>
          <a:p>
            <a:pPr lvl="0"/>
            <a:endParaRPr lang="hu-H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 A konzorciumi tagok között nem osztják meg a költségeket. (Mindegyik tagnál kell költségnek szerepelnie.)</a:t>
            </a:r>
          </a:p>
          <a:p>
            <a:pPr lvl="0" algn="just"/>
            <a:endParaRPr lang="hu-H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 Az árajánlatos tételek </a:t>
            </a:r>
            <a:r>
              <a:rPr lang="hu-HU" sz="2200" b="1" dirty="0">
                <a:latin typeface="Times New Roman" pitchFamily="18" charset="0"/>
                <a:cs typeface="Times New Roman" pitchFamily="18" charset="0"/>
              </a:rPr>
              <a:t>nem eléggé részletezettek </a:t>
            </a: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az árajánlatos fülön. </a:t>
            </a:r>
          </a:p>
          <a:p>
            <a:pPr lvl="0" algn="just"/>
            <a:endParaRPr lang="hu-H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 A pontozást érintő dokumentumok tekintetében a HACS ügyintéző </a:t>
            </a:r>
            <a:r>
              <a:rPr lang="hu-HU" sz="2200" b="1" dirty="0">
                <a:latin typeface="Times New Roman" pitchFamily="18" charset="0"/>
                <a:cs typeface="Times New Roman" pitchFamily="18" charset="0"/>
              </a:rPr>
              <a:t>hiánypótlásra szólította fel </a:t>
            </a: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az ügyfelet annak ellenére, hogy a felhívás alapján a pontozást érintő szempontok vonatkozásában </a:t>
            </a:r>
            <a:r>
              <a:rPr lang="hu-HU" sz="2200" b="1" dirty="0">
                <a:latin typeface="Times New Roman" pitchFamily="18" charset="0"/>
                <a:cs typeface="Times New Roman" pitchFamily="18" charset="0"/>
              </a:rPr>
              <a:t>hiánypótlás kiírása nem megengedett</a:t>
            </a: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hu-HU" sz="12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b="1" dirty="0"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 a Helyi Felhívás szerinti </a:t>
            </a:r>
            <a:r>
              <a:rPr lang="hu-HU" sz="2200" b="1" dirty="0">
                <a:latin typeface="Times New Roman" pitchFamily="18" charset="0"/>
                <a:cs typeface="Times New Roman" pitchFamily="18" charset="0"/>
              </a:rPr>
              <a:t>megfelelő tevékenység típus </a:t>
            </a: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alá kerültek besorolásra a </a:t>
            </a:r>
            <a:r>
              <a:rPr lang="hu-HU" sz="2200" dirty="0" err="1">
                <a:latin typeface="Times New Roman" pitchFamily="18" charset="0"/>
                <a:cs typeface="Times New Roman" pitchFamily="18" charset="0"/>
              </a:rPr>
              <a:t>Megval</a:t>
            </a: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. hely/Tevékenység adatok fülön az egyes tevékenységek</a:t>
            </a:r>
          </a:p>
          <a:p>
            <a:pPr lvl="0" algn="just">
              <a:buFont typeface="Courier New" pitchFamily="49" charset="0"/>
              <a:buChar char="o"/>
            </a:pP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 pl. kötelező marketing tevékenységet elszámolni, a TK az adott költséget tartalmazza, azonban a fent nevezett fülön ilyen tevékenység nem került kiválasztásra.</a:t>
            </a:r>
          </a:p>
          <a:p>
            <a:pPr lvl="0"/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4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5" y="188640"/>
            <a:ext cx="8713788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Kérelemkezelési tapasztalatok II.</a:t>
            </a:r>
          </a:p>
          <a:p>
            <a:pPr lvl="0"/>
            <a:endParaRPr lang="hu-H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Az árajánlatos tételeket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megfelelő költségtípus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ba sorolják be:</a:t>
            </a:r>
          </a:p>
          <a:p>
            <a:pPr lvl="1" algn="just">
              <a:buFont typeface="Courier New" pitchFamily="49" charset="0"/>
              <a:buChar char="o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pl. az általános költségek költségtípusai gyakran felcserélésre kerülnek, vagy nem általános költséghez tartozó típust választanak ki, ezért az adott Felhívás szerinti költségkorlát nem kerül figyelembevételre,</a:t>
            </a:r>
          </a:p>
          <a:p>
            <a:pPr lvl="1" algn="just">
              <a:buFont typeface="Courier New" pitchFamily="49" charset="0"/>
              <a:buChar char="o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pl. Eszközbeszerzést választanak ki olyan tételekre, amelyek építést igényelnének.</a:t>
            </a:r>
          </a:p>
          <a:p>
            <a:pPr lvl="1" algn="just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Nem kerülnek részletesen kifejtésre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beszerezni kívánt eszközök tulajdonságai, csak egy-egy szóval, ezért az nem beazonosítható a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TO-ban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Az ÁFA visszaigénylésre vonatkozó kérdés nem jól kerül megválaszolásra (pl. a Kft. ÁFA köteles (2-es ÁFA kód) „ÁFA támogatható?” kérdésre 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Igen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válasz)</a:t>
            </a:r>
          </a:p>
          <a:p>
            <a:pPr lvl="0" algn="just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Eredetileg árajánlatos fülön szereplő tétel besorolásra került az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ÉNGY-be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viszont nem került törlésre az Árajánlatos fülről – elutasító ok v.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duplikáció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u-HU" sz="3200" dirty="0"/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9700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Szövegdoboz 4"/>
          <p:cNvSpPr txBox="1">
            <a:spLocks noChangeArrowheads="1"/>
          </p:cNvSpPr>
          <p:nvPr/>
        </p:nvSpPr>
        <p:spPr bwMode="auto">
          <a:xfrm>
            <a:off x="0" y="0"/>
            <a:ext cx="9144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2000">
              <a:latin typeface="Georgia" pitchFamily="18" charset="0"/>
            </a:endParaRPr>
          </a:p>
          <a:p>
            <a:pPr algn="ctr"/>
            <a:endParaRPr lang="hu-HU" sz="2000">
              <a:latin typeface="Georgia" pitchFamily="18" charset="0"/>
            </a:endParaRPr>
          </a:p>
          <a:p>
            <a:pPr algn="ctr"/>
            <a:endParaRPr lang="hu-HU" sz="2000">
              <a:latin typeface="Georgia" pitchFamily="18" charset="0"/>
            </a:endParaRPr>
          </a:p>
          <a:p>
            <a:pPr algn="ctr"/>
            <a:endParaRPr lang="hu-HU" sz="2000">
              <a:latin typeface="Georgia" pitchFamily="18" charset="0"/>
            </a:endParaRPr>
          </a:p>
          <a:p>
            <a:pPr algn="ctr"/>
            <a:endParaRPr lang="hu-HU" sz="2000">
              <a:latin typeface="Georgia" pitchFamily="18" charset="0"/>
            </a:endParaRPr>
          </a:p>
          <a:p>
            <a:pPr algn="ctr"/>
            <a:endParaRPr lang="hu-HU" sz="2000">
              <a:latin typeface="Georgia" pitchFamily="18" charset="0"/>
            </a:endParaRPr>
          </a:p>
          <a:p>
            <a:pPr algn="ctr"/>
            <a:endParaRPr lang="hu-HU" sz="2000">
              <a:latin typeface="Georgia" pitchFamily="18" charset="0"/>
            </a:endParaRPr>
          </a:p>
          <a:p>
            <a:pPr algn="ctr"/>
            <a:endParaRPr lang="hu-HU" sz="2000">
              <a:latin typeface="Georgia" pitchFamily="18" charset="0"/>
            </a:endParaRPr>
          </a:p>
          <a:p>
            <a:pPr algn="ctr"/>
            <a:endParaRPr lang="hu-HU" sz="2000">
              <a:latin typeface="Georgia" pitchFamily="18" charset="0"/>
            </a:endParaRPr>
          </a:p>
          <a:p>
            <a:pPr algn="ctr"/>
            <a:r>
              <a:rPr lang="hu-HU" sz="3600" b="1">
                <a:latin typeface="Times New Roman" pitchFamily="18" charset="0"/>
                <a:cs typeface="Times New Roman" pitchFamily="18" charset="0"/>
              </a:rPr>
              <a:t>Köszönöm megtisztelő figyelmüket!</a:t>
            </a:r>
          </a:p>
          <a:p>
            <a:endParaRPr lang="hu-HU" sz="2000">
              <a:latin typeface="Times New Roman" pitchFamily="18" charset="0"/>
              <a:cs typeface="Times New Roman" pitchFamily="18" charset="0"/>
            </a:endParaRPr>
          </a:p>
          <a:p>
            <a:endParaRPr lang="hu-HU" sz="2000">
              <a:latin typeface="Times New Roman" pitchFamily="18" charset="0"/>
              <a:cs typeface="Times New Roman" pitchFamily="18" charset="0"/>
            </a:endParaRPr>
          </a:p>
          <a:p>
            <a:endParaRPr lang="hu-HU" sz="2000">
              <a:latin typeface="Times New Roman" pitchFamily="18" charset="0"/>
              <a:cs typeface="Times New Roman" pitchFamily="18" charset="0"/>
            </a:endParaRPr>
          </a:p>
          <a:p>
            <a:endParaRPr lang="hu-HU"/>
          </a:p>
          <a:p>
            <a:pPr>
              <a:buFontTx/>
              <a:buChar char="-"/>
            </a:pPr>
            <a:endParaRPr lang="hu-H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C3E61AB8-C9B1-41BC-9853-65D38EAC7F24}" type="slidenum">
              <a:rPr lang="hu-HU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042988" y="1819275"/>
            <a:ext cx="6913562" cy="1568450"/>
          </a:xfrm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hu-HU" sz="3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Mezőgazdasági  és  vidékfejlesztési</a:t>
            </a:r>
            <a:br>
              <a:rPr lang="hu-HU" sz="3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hu-HU" sz="3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(központi) ügyfélszolgálat:</a:t>
            </a:r>
            <a:br>
              <a:rPr lang="hu-HU" sz="3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hu-HU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684213" y="2997200"/>
            <a:ext cx="77168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1095 Budapest, Soroksári út 22-24.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hu-HU" sz="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Telefon: 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(1) 374-3603, (1) 374-3604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hu-HU" sz="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E-mail cím: </a:t>
            </a:r>
            <a:r>
              <a:rPr lang="hu-H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mv.ugyfelszolgalat</a:t>
            </a:r>
            <a:r>
              <a:rPr lang="hu-H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hu-H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allamkincstar.gov.hu</a:t>
            </a:r>
            <a:endParaRPr lang="hu-H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hu-H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hu-HU" sz="2800" b="1" dirty="0">
              <a:latin typeface="Calibri" pitchFamily="34" charset="0"/>
              <a:cs typeface="+mn-cs"/>
            </a:endParaRPr>
          </a:p>
        </p:txBody>
      </p:sp>
      <p:pic>
        <p:nvPicPr>
          <p:cNvPr id="30726" name="Kép 8" descr="MAK 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1475" y="525463"/>
            <a:ext cx="3316288" cy="11747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4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323850" y="188913"/>
            <a:ext cx="8424863" cy="5493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Hazai szabályozási háttér</a:t>
            </a:r>
          </a:p>
          <a:p>
            <a:pPr marL="363600" indent="-2844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Legfontosabb jogszabályok:</a:t>
            </a:r>
          </a:p>
          <a:p>
            <a:pPr marL="820800" lvl="1" indent="-284400" algn="just">
              <a:spcBef>
                <a:spcPts val="0"/>
              </a:spcBef>
              <a:buFont typeface="Times New Roman" pitchFamily="18" charset="0"/>
              <a:buChar char="−"/>
              <a:defRPr/>
            </a:pP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2013. évi V. törvény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Polgári Törvénykönyvről </a:t>
            </a:r>
          </a:p>
          <a:p>
            <a:pPr marL="820800" lvl="1" indent="-284400" algn="just">
              <a:spcBef>
                <a:spcPts val="0"/>
              </a:spcBef>
              <a:buFont typeface="Times New Roman" pitchFamily="18" charset="0"/>
              <a:buChar char="−"/>
              <a:defRPr/>
            </a:pP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2007. évi XVII. törvény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mezőgazdasági, agrár-vidékfejlesztési, valamint halászati  támogatásokhoz és egyéb intézkedésekhez kapcsolódó eljárás egyes kérdéseiről (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III. fejezet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Adatkezelés, nyilvántartások)</a:t>
            </a:r>
          </a:p>
          <a:p>
            <a:pPr marL="820800" lvl="1" indent="-284400" algn="just">
              <a:spcBef>
                <a:spcPts val="0"/>
              </a:spcBef>
              <a:buFont typeface="Times New Roman" pitchFamily="18" charset="0"/>
              <a:buChar char="−"/>
              <a:defRPr/>
            </a:pP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272/2014. (XI. 5.) Korm. rendelet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2014-2020 programozási időszakban az egyes európai uniós alapokból származó támogatások felhasználásának rendjéről</a:t>
            </a:r>
          </a:p>
          <a:p>
            <a:pPr marL="363600" lvl="1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Egyéb hazai szabályozók:</a:t>
            </a:r>
          </a:p>
          <a:p>
            <a:pPr marL="820800" lvl="1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Pályázati felhívás</a:t>
            </a:r>
          </a:p>
          <a:p>
            <a:pPr marL="820800" lvl="1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Általános Útmutató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EMVA forrásból finanszírozásra kerülő intézkedésekre vonatkozó felhívásokhoz (ÁÚF)</a:t>
            </a:r>
          </a:p>
          <a:p>
            <a:pPr marL="820800" lvl="1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Általános szerződési feltételek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(ÁSZF)</a:t>
            </a:r>
          </a:p>
          <a:p>
            <a:pPr marL="820800" lvl="1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Közlemények és tájékoztatók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490537"/>
          </a:xfrm>
        </p:spPr>
        <p:txBody>
          <a:bodyPr>
            <a:normAutofit fontScale="90000"/>
          </a:bodyPr>
          <a:lstStyle/>
          <a:p>
            <a:pPr algn="ctr">
              <a:lnSpc>
                <a:spcPts val="3000"/>
              </a:lnSpc>
              <a:defRPr/>
            </a:pPr>
            <a:r>
              <a:rPr lang="hu-HU" altLang="hu-HU" sz="36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VP végrehajtás intézményrendszere – </a:t>
            </a:r>
            <a:r>
              <a:rPr lang="hu-HU" altLang="hu-HU" sz="31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2018.05.22-től</a:t>
            </a:r>
          </a:p>
        </p:txBody>
      </p:sp>
      <p:grpSp>
        <p:nvGrpSpPr>
          <p:cNvPr id="12291" name="Group 1"/>
          <p:cNvGrpSpPr>
            <a:grpSpLocks noChangeAspect="1"/>
          </p:cNvGrpSpPr>
          <p:nvPr/>
        </p:nvGrpSpPr>
        <p:grpSpPr bwMode="auto">
          <a:xfrm>
            <a:off x="106363" y="620713"/>
            <a:ext cx="8929687" cy="6119812"/>
            <a:chOff x="4897" y="4498"/>
            <a:chExt cx="6253" cy="4818"/>
          </a:xfrm>
        </p:grpSpPr>
        <p:sp>
          <p:nvSpPr>
            <p:cNvPr id="49" name="AutoShape 43"/>
            <p:cNvSpPr>
              <a:spLocks noChangeAspect="1" noChangeArrowheads="1" noTextEdit="1"/>
            </p:cNvSpPr>
            <p:nvPr/>
          </p:nvSpPr>
          <p:spPr bwMode="auto">
            <a:xfrm>
              <a:off x="4897" y="4498"/>
              <a:ext cx="6253" cy="4818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50" name="Text Box 42"/>
            <p:cNvSpPr txBox="1">
              <a:spLocks noChangeArrowheads="1"/>
            </p:cNvSpPr>
            <p:nvPr/>
          </p:nvSpPr>
          <p:spPr bwMode="auto">
            <a:xfrm>
              <a:off x="6158" y="6936"/>
              <a:ext cx="1966" cy="794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19050">
              <a:solidFill>
                <a:schemeClr val="tx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400" b="1" kern="0" dirty="0">
                <a:solidFill>
                  <a:sysClr val="windowText" lastClr="000000"/>
                </a:solidFill>
                <a:ea typeface="Times New Roman" pitchFamily="18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kern="0" dirty="0">
                  <a:solidFill>
                    <a:schemeClr val="bg1"/>
                  </a:solidFill>
                  <a:ea typeface="Times New Roman" pitchFamily="18" charset="0"/>
                  <a:cs typeface="Tahoma" pitchFamily="34" charset="0"/>
                </a:rPr>
                <a:t>Kifizető </a:t>
              </a:r>
              <a:r>
                <a:rPr lang="hu-HU" sz="1400" b="1" kern="0" dirty="0">
                  <a:solidFill>
                    <a:schemeClr val="bg1"/>
                  </a:solidFill>
                  <a:latin typeface="Verdana"/>
                  <a:ea typeface="Times New Roman" pitchFamily="18" charset="0"/>
                  <a:cs typeface="Tahoma" pitchFamily="34" charset="0"/>
                </a:rPr>
                <a:t>Ü</a:t>
              </a:r>
              <a:r>
                <a:rPr lang="hu-HU" sz="1400" b="1" kern="0" dirty="0">
                  <a:solidFill>
                    <a:schemeClr val="bg1"/>
                  </a:solidFill>
                  <a:ea typeface="Times New Roman" pitchFamily="18" charset="0"/>
                  <a:cs typeface="Tahoma" pitchFamily="34" charset="0"/>
                </a:rPr>
                <a:t>gyn</a:t>
              </a:r>
              <a:r>
                <a:rPr lang="hu-HU" sz="1400" b="1" kern="0" dirty="0">
                  <a:solidFill>
                    <a:schemeClr val="bg1"/>
                  </a:solidFill>
                  <a:latin typeface="Verdana"/>
                  <a:ea typeface="Times New Roman" pitchFamily="18" charset="0"/>
                  <a:cs typeface="Tahoma" pitchFamily="34" charset="0"/>
                </a:rPr>
                <a:t>ö</a:t>
              </a:r>
              <a:r>
                <a:rPr lang="hu-HU" sz="1400" b="1" kern="0" dirty="0">
                  <a:solidFill>
                    <a:schemeClr val="bg1"/>
                  </a:solidFill>
                  <a:ea typeface="Times New Roman" pitchFamily="18" charset="0"/>
                  <a:cs typeface="Tahoma" pitchFamily="34" charset="0"/>
                </a:rPr>
                <a:t>ks</a:t>
              </a:r>
              <a:r>
                <a:rPr lang="hu-HU" sz="1400" b="1" kern="0" dirty="0">
                  <a:solidFill>
                    <a:schemeClr val="bg1"/>
                  </a:solidFill>
                  <a:latin typeface="Verdana"/>
                  <a:ea typeface="Times New Roman" pitchFamily="18" charset="0"/>
                  <a:cs typeface="Tahoma" pitchFamily="34" charset="0"/>
                </a:rPr>
                <a:t>é</a:t>
              </a:r>
              <a:r>
                <a:rPr lang="hu-HU" sz="1400" b="1" kern="0" dirty="0">
                  <a:solidFill>
                    <a:schemeClr val="bg1"/>
                  </a:solidFill>
                  <a:ea typeface="Times New Roman" pitchFamily="18" charset="0"/>
                  <a:cs typeface="Tahoma" pitchFamily="34" charset="0"/>
                </a:rPr>
                <a:t>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kern="0" dirty="0">
                  <a:solidFill>
                    <a:schemeClr val="bg1"/>
                  </a:solidFill>
                  <a:latin typeface="Verdana" pitchFamily="34" charset="0"/>
                  <a:ea typeface="Times New Roman" pitchFamily="18" charset="0"/>
                </a:rPr>
                <a:t>(Magyar Államkincstár=Kincstár)</a:t>
              </a:r>
              <a:endParaRPr lang="hu-HU" sz="600" kern="0" dirty="0">
                <a:solidFill>
                  <a:schemeClr val="bg1"/>
                </a:solidFill>
                <a:latin typeface="Verdana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1" name="Text Box 41"/>
            <p:cNvSpPr txBox="1">
              <a:spLocks noChangeArrowheads="1"/>
            </p:cNvSpPr>
            <p:nvPr/>
          </p:nvSpPr>
          <p:spPr bwMode="auto">
            <a:xfrm>
              <a:off x="8276" y="4555"/>
              <a:ext cx="2269" cy="453"/>
            </a:xfrm>
            <a:prstGeom prst="rect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19050">
              <a:solidFill>
                <a:schemeClr val="tx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txBody>
            <a:bodyPr/>
            <a:lstStyle/>
            <a:p>
              <a:pPr algn="ctr">
                <a:defRPr/>
              </a:pPr>
              <a:r>
                <a:rPr lang="hu-HU" sz="1400" b="1" dirty="0">
                  <a:solidFill>
                    <a:srgbClr val="E1CCF0"/>
                  </a:solidFill>
                  <a:ea typeface="Times New Roman" pitchFamily="18" charset="0"/>
                  <a:cs typeface="Tahoma" pitchFamily="34" charset="0"/>
                </a:rPr>
                <a:t>Tanúsító Szerv </a:t>
              </a:r>
            </a:p>
            <a:p>
              <a:pPr algn="ctr">
                <a:defRPr/>
              </a:pPr>
              <a:r>
                <a:rPr lang="hu-HU" sz="1200" dirty="0">
                  <a:solidFill>
                    <a:srgbClr val="E1CCF0"/>
                  </a:solidFill>
                  <a:latin typeface="Verdana" pitchFamily="34" charset="0"/>
                  <a:ea typeface="Times New Roman" pitchFamily="18" charset="0"/>
                  <a:cs typeface="Tahoma" pitchFamily="34" charset="0"/>
                </a:rPr>
                <a:t>(KPMG)</a:t>
              </a:r>
              <a:endParaRPr lang="hu-HU" dirty="0">
                <a:solidFill>
                  <a:srgbClr val="E1CCF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52" name="Text Box 40"/>
            <p:cNvSpPr txBox="1">
              <a:spLocks noChangeArrowheads="1"/>
            </p:cNvSpPr>
            <p:nvPr/>
          </p:nvSpPr>
          <p:spPr bwMode="auto">
            <a:xfrm>
              <a:off x="9638" y="7106"/>
              <a:ext cx="1412" cy="107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 cmpd="dbl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1" kern="0" dirty="0">
                  <a:solidFill>
                    <a:sysClr val="windowText" lastClr="000000"/>
                  </a:solidFill>
                  <a:ea typeface="Times New Roman" pitchFamily="18" charset="0"/>
                  <a:cs typeface="Tahoma" pitchFamily="34" charset="0"/>
                </a:rPr>
                <a:t>Együttműködő és bevont szervezetek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kern="0" dirty="0">
                  <a:solidFill>
                    <a:sysClr val="windowText" lastClr="000000"/>
                  </a:solidFill>
                  <a:ea typeface="Times New Roman" pitchFamily="18" charset="0"/>
                  <a:cs typeface="Tahoma" pitchFamily="34" charset="0"/>
                </a:rPr>
                <a:t>(</a:t>
              </a:r>
              <a:r>
                <a:rPr lang="hu-HU" sz="1200" b="1" kern="0" dirty="0">
                  <a:solidFill>
                    <a:sysClr val="windowText" lastClr="000000"/>
                  </a:solidFill>
                  <a:ea typeface="Times New Roman" pitchFamily="18" charset="0"/>
                  <a:cs typeface="Tahoma" pitchFamily="34" charset="0"/>
                </a:rPr>
                <a:t>Kormányhivatalok</a:t>
              </a:r>
              <a:r>
                <a:rPr lang="hu-HU" sz="1200" kern="0" dirty="0">
                  <a:solidFill>
                    <a:sysClr val="windowText" lastClr="000000"/>
                  </a:solidFill>
                  <a:ea typeface="Times New Roman" pitchFamily="18" charset="0"/>
                  <a:cs typeface="Tahoma" pitchFamily="34" charset="0"/>
                </a:rPr>
                <a:t>, NÉBIH, FÖMI, stb.</a:t>
              </a:r>
              <a:endParaRPr lang="hu-HU" kern="0" dirty="0">
                <a:solidFill>
                  <a:sysClr val="windowText" lastClr="000000"/>
                </a:solidFill>
                <a:latin typeface="+mn-lt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auto">
            <a:xfrm flipH="1" flipV="1">
              <a:off x="7318" y="7729"/>
              <a:ext cx="0" cy="119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vert="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Line 34"/>
            <p:cNvSpPr>
              <a:spLocks noChangeShapeType="1"/>
            </p:cNvSpPr>
            <p:nvPr/>
          </p:nvSpPr>
          <p:spPr bwMode="auto">
            <a:xfrm flipH="1">
              <a:off x="5301" y="7389"/>
              <a:ext cx="8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Line 33"/>
            <p:cNvSpPr>
              <a:spLocks noChangeShapeType="1"/>
            </p:cNvSpPr>
            <p:nvPr/>
          </p:nvSpPr>
          <p:spPr bwMode="auto">
            <a:xfrm>
              <a:off x="5200" y="9034"/>
              <a:ext cx="5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Line 32"/>
            <p:cNvSpPr>
              <a:spLocks noChangeShapeType="1"/>
            </p:cNvSpPr>
            <p:nvPr/>
          </p:nvSpPr>
          <p:spPr bwMode="auto">
            <a:xfrm flipH="1" flipV="1">
              <a:off x="7116" y="7729"/>
              <a:ext cx="0" cy="119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Text Box 30"/>
            <p:cNvSpPr txBox="1">
              <a:spLocks noChangeArrowheads="1"/>
            </p:cNvSpPr>
            <p:nvPr/>
          </p:nvSpPr>
          <p:spPr bwMode="auto">
            <a:xfrm>
              <a:off x="5755" y="8919"/>
              <a:ext cx="2925" cy="28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T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á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mogat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á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st ig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é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nylő/Kedvezm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é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nyezett</a:t>
              </a:r>
              <a:endParaRPr lang="hu-HU" kern="0" dirty="0">
                <a:latin typeface="Verdana" pitchFamily="34" charset="0"/>
              </a:endParaRPr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 rot="16200000">
              <a:off x="4282" y="7192"/>
              <a:ext cx="1785" cy="25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 cmpd="dbl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kern="0" dirty="0">
                  <a:solidFill>
                    <a:schemeClr val="bg1"/>
                  </a:solidFill>
                  <a:ea typeface="Times New Roman" pitchFamily="18" charset="0"/>
                  <a:cs typeface="Tahoma" pitchFamily="34" charset="0"/>
                </a:rPr>
                <a:t>Bank</a:t>
              </a:r>
              <a:endParaRPr lang="hu-HU" kern="0" dirty="0">
                <a:solidFill>
                  <a:schemeClr val="bg1"/>
                </a:solidFill>
                <a:latin typeface="+mn-lt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66" name="Line 26"/>
            <p:cNvSpPr>
              <a:spLocks noChangeShapeType="1"/>
            </p:cNvSpPr>
            <p:nvPr/>
          </p:nvSpPr>
          <p:spPr bwMode="auto">
            <a:xfrm flipH="1">
              <a:off x="9335" y="5915"/>
              <a:ext cx="13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0" name="Line 12"/>
            <p:cNvSpPr>
              <a:spLocks noChangeShapeType="1"/>
            </p:cNvSpPr>
            <p:nvPr/>
          </p:nvSpPr>
          <p:spPr bwMode="auto">
            <a:xfrm flipH="1" flipV="1">
              <a:off x="5200" y="8409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7368" y="5462"/>
              <a:ext cx="1967" cy="78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Ir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á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ny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í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t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ó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 Hat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ó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s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á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g</a:t>
              </a:r>
              <a:endParaRPr lang="hu-HU" sz="600" kern="0" dirty="0">
                <a:latin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kern="0" dirty="0">
                  <a:latin typeface="Verdana" pitchFamily="34" charset="0"/>
                  <a:ea typeface="Times New Roman" pitchFamily="18" charset="0"/>
                </a:rPr>
                <a:t>(</a:t>
              </a:r>
              <a:r>
                <a:rPr lang="hu-HU" sz="1200" b="1" kern="0" dirty="0">
                  <a:solidFill>
                    <a:srgbClr val="00B050"/>
                  </a:solidFill>
                  <a:latin typeface="Verdana" pitchFamily="34" charset="0"/>
                  <a:ea typeface="Times New Roman" pitchFamily="18" charset="0"/>
                </a:rPr>
                <a:t>Agrárminisztérium</a:t>
              </a:r>
              <a:r>
                <a:rPr lang="hu-HU" sz="1200" kern="0" dirty="0">
                  <a:latin typeface="Verdana" pitchFamily="34" charset="0"/>
                  <a:ea typeface="Times New Roman" pitchFamily="18" charset="0"/>
                </a:rPr>
                <a:t> – </a:t>
              </a:r>
              <a:r>
                <a:rPr lang="hu-HU" sz="1200" kern="0" dirty="0" err="1">
                  <a:latin typeface="Verdana" pitchFamily="34" charset="0"/>
                  <a:ea typeface="Times New Roman" pitchFamily="18" charset="0"/>
                </a:rPr>
                <a:t>Agrár-Vidékfejlesztési</a:t>
              </a:r>
              <a:r>
                <a:rPr lang="hu-HU" sz="1200" kern="0" dirty="0">
                  <a:latin typeface="Verdana" pitchFamily="34" charset="0"/>
                  <a:ea typeface="Times New Roman" pitchFamily="18" charset="0"/>
                </a:rPr>
                <a:t> Programokért Felelős Helyettes Államtitkársága)</a:t>
              </a:r>
              <a:endParaRPr lang="hu-HU" sz="600" kern="0" dirty="0">
                <a:latin typeface="Verdana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 flipH="1" flipV="1">
              <a:off x="7721" y="6255"/>
              <a:ext cx="0" cy="6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3" name="Text Box 9"/>
            <p:cNvSpPr txBox="1">
              <a:spLocks noChangeArrowheads="1"/>
            </p:cNvSpPr>
            <p:nvPr/>
          </p:nvSpPr>
          <p:spPr bwMode="auto">
            <a:xfrm>
              <a:off x="5250" y="4555"/>
              <a:ext cx="1916" cy="4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Illet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é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kes Hat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ó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s</a:t>
              </a:r>
              <a:r>
                <a:rPr lang="hu-HU" sz="1400" b="1" kern="0" dirty="0">
                  <a:latin typeface="Verdana"/>
                  <a:ea typeface="Times New Roman" pitchFamily="18" charset="0"/>
                  <a:cs typeface="Tahoma" pitchFamily="34" charset="0"/>
                </a:rPr>
                <a:t>á</a:t>
              </a:r>
              <a:r>
                <a:rPr lang="hu-HU" sz="1400" b="1" kern="0" dirty="0">
                  <a:ea typeface="Times New Roman" pitchFamily="18" charset="0"/>
                  <a:cs typeface="Tahoma" pitchFamily="34" charset="0"/>
                </a:rPr>
                <a:t>g</a:t>
              </a:r>
              <a:endParaRPr lang="hu-HU" sz="600" kern="0" dirty="0">
                <a:latin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kern="0" dirty="0">
                  <a:latin typeface="Verdana" pitchFamily="34" charset="0"/>
                  <a:ea typeface="Times New Roman" pitchFamily="18" charset="0"/>
                </a:rPr>
                <a:t>(</a:t>
              </a:r>
              <a:r>
                <a:rPr lang="hu-HU" sz="1200" b="1" kern="0" dirty="0">
                  <a:solidFill>
                    <a:srgbClr val="00B050"/>
                  </a:solidFill>
                  <a:latin typeface="Verdana" pitchFamily="34" charset="0"/>
                  <a:ea typeface="Times New Roman" pitchFamily="18" charset="0"/>
                </a:rPr>
                <a:t>Agrárminisztérium</a:t>
              </a:r>
              <a:r>
                <a:rPr lang="hu-HU" sz="1200" kern="0" dirty="0">
                  <a:latin typeface="Verdana" pitchFamily="34" charset="0"/>
                  <a:ea typeface="Times New Roman" pitchFamily="18" charset="0"/>
                </a:rPr>
                <a:t>)</a:t>
              </a:r>
              <a:endParaRPr lang="hu-HU" kern="0" dirty="0">
                <a:latin typeface="Verdana" pitchFamily="34" charset="0"/>
              </a:endParaRPr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 flipV="1">
              <a:off x="6612" y="5008"/>
              <a:ext cx="0" cy="1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7923" y="6255"/>
              <a:ext cx="0" cy="6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6" name="Line 6"/>
            <p:cNvSpPr>
              <a:spLocks noChangeShapeType="1"/>
            </p:cNvSpPr>
            <p:nvPr/>
          </p:nvSpPr>
          <p:spPr bwMode="auto">
            <a:xfrm flipH="1">
              <a:off x="6813" y="5008"/>
              <a:ext cx="0" cy="1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Text Box 40"/>
            <p:cNvSpPr txBox="1">
              <a:spLocks noChangeArrowheads="1"/>
            </p:cNvSpPr>
            <p:nvPr/>
          </p:nvSpPr>
          <p:spPr bwMode="auto">
            <a:xfrm>
              <a:off x="8780" y="6539"/>
              <a:ext cx="719" cy="567"/>
            </a:xfrm>
            <a:prstGeom prst="rect">
              <a:avLst/>
            </a:prstGeom>
            <a:solidFill>
              <a:srgbClr val="7E0000"/>
            </a:solidFill>
            <a:ln w="19050" cmpd="dbl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Times New Roman" pitchFamily="18" charset="0"/>
                  <a:cs typeface="Tahoma" pitchFamily="34" charset="0"/>
                </a:rPr>
                <a:t>Közbenső szervezet (Kincstár)</a:t>
              </a:r>
              <a:endParaRPr lang="hu-HU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 flipV="1">
              <a:off x="9184" y="6255"/>
              <a:ext cx="1" cy="2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8" name="Line 7"/>
            <p:cNvSpPr>
              <a:spLocks noChangeShapeType="1"/>
            </p:cNvSpPr>
            <p:nvPr/>
          </p:nvSpPr>
          <p:spPr bwMode="auto">
            <a:xfrm flipH="1">
              <a:off x="9033" y="6255"/>
              <a:ext cx="0" cy="2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7" name="Line 12"/>
            <p:cNvSpPr>
              <a:spLocks noChangeShapeType="1"/>
            </p:cNvSpPr>
            <p:nvPr/>
          </p:nvSpPr>
          <p:spPr bwMode="auto">
            <a:xfrm flipH="1" flipV="1">
              <a:off x="5200" y="8182"/>
              <a:ext cx="0" cy="8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8" name="Text Box 11"/>
            <p:cNvSpPr txBox="1">
              <a:spLocks noChangeArrowheads="1"/>
            </p:cNvSpPr>
            <p:nvPr/>
          </p:nvSpPr>
          <p:spPr bwMode="auto">
            <a:xfrm>
              <a:off x="9486" y="8409"/>
              <a:ext cx="1563" cy="850"/>
            </a:xfrm>
            <a:prstGeom prst="rect">
              <a:avLst/>
            </a:prstGeom>
            <a:solidFill>
              <a:srgbClr val="B2B2B2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txBody>
            <a:bodyPr/>
            <a:lstStyle/>
            <a:p>
              <a:pPr algn="ctr">
                <a:defRPr/>
              </a:pPr>
              <a:r>
                <a:rPr lang="hu-HU" sz="1400" b="1" dirty="0">
                  <a:solidFill>
                    <a:srgbClr val="611617"/>
                  </a:solidFill>
                  <a:ea typeface="Times New Roman" pitchFamily="18" charset="0"/>
                  <a:cs typeface="Tahoma" pitchFamily="34" charset="0"/>
                </a:rPr>
                <a:t>Kifogást,jogorvoslatot elbíráló szerv</a:t>
              </a:r>
              <a:endParaRPr lang="hu-HU" sz="600" dirty="0">
                <a:solidFill>
                  <a:srgbClr val="611617"/>
                </a:solidFill>
                <a:latin typeface="Verdana" pitchFamily="34" charset="0"/>
                <a:ea typeface="Times New Roman" pitchFamily="18" charset="0"/>
              </a:endParaRPr>
            </a:p>
            <a:p>
              <a:pPr algn="ctr">
                <a:defRPr/>
              </a:pPr>
              <a:r>
                <a:rPr lang="hu-HU" sz="1200" dirty="0">
                  <a:solidFill>
                    <a:srgbClr val="611617"/>
                  </a:solidFill>
                  <a:latin typeface="Verdana" pitchFamily="34" charset="0"/>
                  <a:ea typeface="Times New Roman" pitchFamily="18" charset="0"/>
                </a:rPr>
                <a:t>(</a:t>
              </a:r>
              <a:r>
                <a:rPr lang="hu-HU" sz="1200" dirty="0">
                  <a:solidFill>
                    <a:srgbClr val="00B050"/>
                  </a:solidFill>
                  <a:latin typeface="Verdana" pitchFamily="34" charset="0"/>
                  <a:ea typeface="Times New Roman" pitchFamily="18" charset="0"/>
                </a:rPr>
                <a:t>agrár-vidékfejlesztésért </a:t>
              </a:r>
              <a:r>
                <a:rPr lang="hu-HU" sz="1200" dirty="0">
                  <a:solidFill>
                    <a:srgbClr val="00B050"/>
                  </a:solidFill>
                  <a:ea typeface="Times New Roman" pitchFamily="18" charset="0"/>
                </a:rPr>
                <a:t>felelős miniszter=AM</a:t>
              </a:r>
              <a:r>
                <a:rPr lang="hu-HU" sz="1200" dirty="0">
                  <a:solidFill>
                    <a:srgbClr val="611617"/>
                  </a:solidFill>
                  <a:latin typeface="Verdana" pitchFamily="34" charset="0"/>
                  <a:ea typeface="Times New Roman" pitchFamily="18" charset="0"/>
                </a:rPr>
                <a:t>)</a:t>
              </a:r>
              <a:endParaRPr lang="hu-HU" sz="600" dirty="0">
                <a:solidFill>
                  <a:srgbClr val="611617"/>
                </a:solidFill>
                <a:latin typeface="Verdana" pitchFamily="34" charset="0"/>
                <a:ea typeface="Times New Roman" pitchFamily="18" charset="0"/>
              </a:endParaRPr>
            </a:p>
            <a:p>
              <a:pPr>
                <a:defRPr/>
              </a:pPr>
              <a:endParaRPr lang="hu-H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</a:endParaRPr>
            </a:p>
          </p:txBody>
        </p:sp>
        <p:sp>
          <p:nvSpPr>
            <p:cNvPr id="239" name="Line 18"/>
            <p:cNvSpPr>
              <a:spLocks noChangeShapeType="1"/>
            </p:cNvSpPr>
            <p:nvPr/>
          </p:nvSpPr>
          <p:spPr bwMode="auto">
            <a:xfrm flipH="1" flipV="1">
              <a:off x="8125" y="7333"/>
              <a:ext cx="15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64" name="Line 25"/>
          <p:cNvSpPr>
            <a:spLocks noChangeShapeType="1"/>
          </p:cNvSpPr>
          <p:nvPr/>
        </p:nvSpPr>
        <p:spPr bwMode="auto">
          <a:xfrm flipH="1" flipV="1">
            <a:off x="6659563" y="3429000"/>
            <a:ext cx="10080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>
            <a:off x="4716463" y="4508500"/>
            <a:ext cx="2159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5" name="Line 7"/>
          <p:cNvSpPr>
            <a:spLocks noChangeShapeType="1"/>
          </p:cNvSpPr>
          <p:nvPr/>
        </p:nvSpPr>
        <p:spPr bwMode="auto">
          <a:xfrm>
            <a:off x="6443663" y="2708275"/>
            <a:ext cx="1584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4" name="Line 27"/>
          <p:cNvSpPr>
            <a:spLocks noChangeShapeType="1"/>
          </p:cNvSpPr>
          <p:nvPr/>
        </p:nvSpPr>
        <p:spPr bwMode="auto">
          <a:xfrm flipH="1" flipV="1">
            <a:off x="7667625" y="3429000"/>
            <a:ext cx="0" cy="504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1043608" y="5157192"/>
            <a:ext cx="1367888" cy="648072"/>
          </a:xfrm>
          <a:prstGeom prst="rect">
            <a:avLst/>
          </a:prstGeom>
          <a:solidFill>
            <a:srgbClr val="FFDE75"/>
          </a:solidFill>
          <a:ln w="19050" cmpd="dbl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itchFamily="18" charset="0"/>
                <a:cs typeface="Tahoma" pitchFamily="34" charset="0"/>
              </a:rPr>
              <a:t>Helyi Akciócsoportok </a:t>
            </a:r>
            <a:r>
              <a:rPr lang="hu-HU" sz="12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itchFamily="18" charset="0"/>
                <a:cs typeface="Tahoma" pitchFamily="34" charset="0"/>
              </a:rPr>
              <a:t>(HACS)</a:t>
            </a:r>
            <a:endParaRPr lang="hu-HU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+mn-lt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1" name="Line 10"/>
          <p:cNvSpPr>
            <a:spLocks noChangeShapeType="1"/>
          </p:cNvSpPr>
          <p:nvPr/>
        </p:nvSpPr>
        <p:spPr bwMode="auto">
          <a:xfrm flipV="1">
            <a:off x="1476375" y="2708275"/>
            <a:ext cx="0" cy="24495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3" name="Line 8"/>
          <p:cNvSpPr>
            <a:spLocks noChangeShapeType="1"/>
          </p:cNvSpPr>
          <p:nvPr/>
        </p:nvSpPr>
        <p:spPr bwMode="auto">
          <a:xfrm flipV="1">
            <a:off x="2268538" y="4724400"/>
            <a:ext cx="0" cy="433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4" name="Line 6"/>
          <p:cNvSpPr>
            <a:spLocks noChangeShapeType="1"/>
          </p:cNvSpPr>
          <p:nvPr/>
        </p:nvSpPr>
        <p:spPr bwMode="auto">
          <a:xfrm flipH="1">
            <a:off x="1979613" y="4724400"/>
            <a:ext cx="0" cy="433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5" name="Line 6"/>
          <p:cNvSpPr>
            <a:spLocks noChangeShapeType="1"/>
          </p:cNvSpPr>
          <p:nvPr/>
        </p:nvSpPr>
        <p:spPr bwMode="auto">
          <a:xfrm flipH="1">
            <a:off x="1547813" y="5805488"/>
            <a:ext cx="0" cy="4318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6" name="Line 8"/>
          <p:cNvSpPr>
            <a:spLocks noChangeShapeType="1"/>
          </p:cNvSpPr>
          <p:nvPr/>
        </p:nvSpPr>
        <p:spPr bwMode="auto">
          <a:xfrm flipH="1" flipV="1">
            <a:off x="1835150" y="5805488"/>
            <a:ext cx="0" cy="43180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0" name="Line 33"/>
          <p:cNvSpPr>
            <a:spLocks noChangeShapeType="1"/>
          </p:cNvSpPr>
          <p:nvPr/>
        </p:nvSpPr>
        <p:spPr bwMode="auto">
          <a:xfrm>
            <a:off x="539750" y="5589588"/>
            <a:ext cx="5032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H="1">
            <a:off x="1187450" y="2420938"/>
            <a:ext cx="0" cy="273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1" name="Line 32"/>
          <p:cNvSpPr>
            <a:spLocks noChangeShapeType="1"/>
          </p:cNvSpPr>
          <p:nvPr/>
        </p:nvSpPr>
        <p:spPr bwMode="auto">
          <a:xfrm flipH="1" flipV="1">
            <a:off x="5076825" y="2852738"/>
            <a:ext cx="0" cy="338455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3" name="Line 35"/>
          <p:cNvSpPr>
            <a:spLocks noChangeShapeType="1"/>
          </p:cNvSpPr>
          <p:nvPr/>
        </p:nvSpPr>
        <p:spPr bwMode="auto">
          <a:xfrm flipH="1" flipV="1">
            <a:off x="5364163" y="2852738"/>
            <a:ext cx="0" cy="338455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vert="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4" name="Line 6"/>
          <p:cNvSpPr>
            <a:spLocks noChangeShapeType="1"/>
          </p:cNvSpPr>
          <p:nvPr/>
        </p:nvSpPr>
        <p:spPr bwMode="auto">
          <a:xfrm flipH="1">
            <a:off x="8027988" y="2708275"/>
            <a:ext cx="0" cy="1225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5" name="Line 8"/>
          <p:cNvSpPr>
            <a:spLocks noChangeShapeType="1"/>
          </p:cNvSpPr>
          <p:nvPr/>
        </p:nvSpPr>
        <p:spPr bwMode="auto">
          <a:xfrm flipV="1">
            <a:off x="8316913" y="2420938"/>
            <a:ext cx="0" cy="1512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6" name="Line 15"/>
          <p:cNvSpPr>
            <a:spLocks noChangeShapeType="1"/>
          </p:cNvSpPr>
          <p:nvPr/>
        </p:nvSpPr>
        <p:spPr bwMode="auto">
          <a:xfrm>
            <a:off x="1476375" y="2708275"/>
            <a:ext cx="2159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7" name="Line 18"/>
          <p:cNvSpPr>
            <a:spLocks noChangeShapeType="1"/>
          </p:cNvSpPr>
          <p:nvPr/>
        </p:nvSpPr>
        <p:spPr bwMode="auto">
          <a:xfrm flipH="1" flipV="1">
            <a:off x="1187450" y="2420938"/>
            <a:ext cx="24479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40" name="Line 18"/>
          <p:cNvSpPr>
            <a:spLocks noChangeShapeType="1"/>
          </p:cNvSpPr>
          <p:nvPr/>
        </p:nvSpPr>
        <p:spPr bwMode="auto">
          <a:xfrm flipH="1" flipV="1">
            <a:off x="5508625" y="6308725"/>
            <a:ext cx="1150938" cy="0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41" name="Line 15"/>
          <p:cNvSpPr>
            <a:spLocks noChangeShapeType="1"/>
          </p:cNvSpPr>
          <p:nvPr/>
        </p:nvSpPr>
        <p:spPr bwMode="auto">
          <a:xfrm>
            <a:off x="5508625" y="6524625"/>
            <a:ext cx="1150938" cy="0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>
            <a:off x="3348038" y="1125538"/>
            <a:ext cx="1584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1" name="Line 18"/>
          <p:cNvSpPr>
            <a:spLocks noChangeShapeType="1"/>
          </p:cNvSpPr>
          <p:nvPr/>
        </p:nvSpPr>
        <p:spPr bwMode="auto">
          <a:xfrm flipH="1" flipV="1">
            <a:off x="3348038" y="836613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431338" cy="6858000"/>
          </a:xfrm>
        </p:spPr>
      </p:pic>
      <p:sp>
        <p:nvSpPr>
          <p:cNvPr id="6" name="Szövegdoboz 5"/>
          <p:cNvSpPr txBox="1"/>
          <p:nvPr/>
        </p:nvSpPr>
        <p:spPr>
          <a:xfrm>
            <a:off x="1187450" y="115888"/>
            <a:ext cx="64801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3600" kern="0" dirty="0">
                <a:latin typeface="Times New Roman" pitchFamily="18" charset="0"/>
                <a:cs typeface="Times New Roman" pitchFamily="18" charset="0"/>
              </a:rPr>
              <a:t>Támogatás igénybevétele</a:t>
            </a:r>
          </a:p>
        </p:txBody>
      </p:sp>
      <p:sp>
        <p:nvSpPr>
          <p:cNvPr id="23556" name="Szövegdoboz 6"/>
          <p:cNvSpPr txBox="1">
            <a:spLocks noChangeArrowheads="1"/>
          </p:cNvSpPr>
          <p:nvPr/>
        </p:nvSpPr>
        <p:spPr bwMode="auto">
          <a:xfrm>
            <a:off x="395288" y="692150"/>
            <a:ext cx="842486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2018.05.30.-án jelent meg a Magyar Államkincstár honlapján a VP keretében nyújtott támogatás igénybevétele iránti kifizetési igényléssel kapcsolatos általános tájékoztatásról szóló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31/2018. számú Kincstár közlemény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600"/>
              </a:spcBef>
              <a:defRPr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Egyszeri vagy többszöri elszámolás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lehetséges.</a:t>
            </a:r>
            <a:endParaRPr lang="hu-H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támogatói okiratban jóváhagyott támogatás igénybevétele az alábbi formában benyújtható kifizetési igénylés (kérelem) alapján történik :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Előlegigénylés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 amennyiben támogatási előleg igénybe vételét a pályázati felhívás lehetővé teszi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Időközi kifizetési igénylés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mérföldkőhöz kapcsolódóan vagy mérföldkövek között is benyújtható (többszöri elszámolást esetében)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Záró kifizetési igénylés</a:t>
            </a:r>
          </a:p>
          <a:p>
            <a:pPr algn="just">
              <a:spcBef>
                <a:spcPts val="600"/>
              </a:spcBef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kedvezményezett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támogatói okiratban foglalt ütemezés szerinti mérföldkövek elérését követő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tizenöt napon belül köteles </a:t>
            </a:r>
            <a:r>
              <a:rPr lang="hu-H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beszámolót benyújtani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projekt műszaki-szakmai előrehaladásának bemutatásával a projekt eredményességéről, valamint hatékonyságáról,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vállalt eredmények alátámasztását szolgáló dokumentumok csatolásával – és a VP vonatkozásában 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egyidejűleg kifizetési igénylést is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4340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0825" y="0"/>
            <a:ext cx="8642350" cy="840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hu-HU" altLang="hu-H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hu-HU" altLang="hu-HU" sz="3600" dirty="0">
                <a:latin typeface="Times New Roman" pitchFamily="18" charset="0"/>
                <a:cs typeface="Times New Roman" pitchFamily="18" charset="0"/>
              </a:rPr>
              <a:t>Megvalósításhoz és kifizetés igényléshez kapcsolódó határidők I.</a:t>
            </a:r>
          </a:p>
          <a:p>
            <a:pPr marL="363600" indent="-284400" algn="just">
              <a:spcBef>
                <a:spcPts val="0"/>
              </a:spcBef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beruházás megkezdettségének alátámasztása:</a:t>
            </a: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támogatási szerződés megkötésétől/támogatói okirat hatályba lépésétől számított 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12 hónapon belül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támogatás igénybevételének kezdeményezése, a megítélt támogatás </a:t>
            </a:r>
            <a:r>
              <a:rPr lang="hu-H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legalább 10%</a:t>
            </a:r>
            <a:r>
              <a:rPr lang="hu-H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ának felhasználását igazoló kifizetési kérelem benyújtásával.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késedelem kizárólag alapos, a kedvezményezettnek nem felróható indokkal, írásban menthető ki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3600" indent="-284400" algn="just">
              <a:spcBef>
                <a:spcPts val="0"/>
              </a:spcBef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hu-HU" sz="2000" i="1" dirty="0">
              <a:latin typeface="Times New Roman" pitchFamily="18" charset="0"/>
              <a:cs typeface="Times New Roman" pitchFamily="18" charset="0"/>
            </a:endParaRP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 12 hónapon belül nem kerül benyújtásra a kifizetési igénylés és a késedelem nem kerül kimentésre, akkor vizsgálandó az IH részéről a támogatási szerződés megkötésétől számított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12 hónapon belül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támogatott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tevékenység megkezdése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9200" algn="just">
              <a:spcBef>
                <a:spcPts val="0"/>
              </a:spcBef>
              <a:defRPr/>
            </a:pPr>
            <a:endParaRPr lang="hu-HU" sz="800" dirty="0">
              <a:latin typeface="Times New Roman" pitchFamily="18" charset="0"/>
              <a:cs typeface="Times New Roman" pitchFamily="18" charset="0"/>
            </a:endParaRPr>
          </a:p>
          <a:p>
            <a:pPr marL="79200" algn="ctr">
              <a:spcBef>
                <a:spcPts val="0"/>
              </a:spcBef>
              <a:defRPr/>
            </a:pPr>
            <a:r>
              <a:rPr lang="hu-HU" sz="2400" b="1" u="sng" spc="300" dirty="0">
                <a:latin typeface="Times New Roman" pitchFamily="18" charset="0"/>
                <a:cs typeface="Times New Roman" pitchFamily="18" charset="0"/>
              </a:rPr>
              <a:t>Fentiek egyszeri elszámolókra nem vonatkoznak!</a:t>
            </a: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cs typeface="+mn-cs"/>
            </a:endParaRP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4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68313" y="0"/>
            <a:ext cx="8135937" cy="8525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hu-HU" altLang="hu-HU" sz="3600" dirty="0">
                <a:latin typeface="Times New Roman" pitchFamily="18" charset="0"/>
                <a:cs typeface="Times New Roman" pitchFamily="18" charset="0"/>
              </a:rPr>
              <a:t>Megvalósításhoz és kifizetés igényléshez kapcsolódó határidők II.</a:t>
            </a:r>
          </a:p>
          <a:p>
            <a:pPr marL="363600" indent="-284400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projekt fizikai befejezése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támogatói okirat kézbesítését / hatályba lépését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(ld. részletesen a Kincstár közlemény 7.-8. oldalán)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követő naptól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számított jellemzően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24 hónap 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záró kifizetési kérelem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benyújtásának határideje a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támogatói okirat hatályba lépését követő naptól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számított - jellemzően -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24 hónap utolsó napja, egyes felhívások esetében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utolsó mérföldkő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elérését követő pl.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90 nap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kedvezményezett köteles a Támogatói Okirattal jóváhagyott elszámolható kiadások összegének legalább – felhívástól függően – 60%/80 %-át teljesíteni. </a:t>
            </a:r>
          </a:p>
          <a:p>
            <a:pPr marL="363600" indent="-2844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Projekt pénzügyi befejezése, (számlák kedvezményezett általi rendezése) projekt megvalósítás befejezése (teljes támogatás kifizető ügynökség általi folyósítása=az </a:t>
            </a: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esetek többségében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fenntartási időszak kezdete)</a:t>
            </a:r>
          </a:p>
          <a:p>
            <a:pPr algn="just">
              <a:buFont typeface="Arial" pitchFamily="34" charset="0"/>
              <a:buChar char="•"/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>
              <a:cs typeface="+mn-cs"/>
            </a:endParaRPr>
          </a:p>
          <a:p>
            <a:pPr>
              <a:buFontTx/>
              <a:buChar char="-"/>
              <a:defRPr/>
            </a:pPr>
            <a:endParaRPr lang="hu-HU" dirty="0"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893175" cy="6858000"/>
          </a:xfrm>
        </p:spPr>
      </p:pic>
      <p:sp>
        <p:nvSpPr>
          <p:cNvPr id="6" name="Szövegdoboz 5"/>
          <p:cNvSpPr txBox="1"/>
          <p:nvPr/>
        </p:nvSpPr>
        <p:spPr>
          <a:xfrm>
            <a:off x="1835150" y="333375"/>
            <a:ext cx="5473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3600" kern="0" dirty="0">
                <a:latin typeface="Times New Roman" pitchFamily="18" charset="0"/>
                <a:cs typeface="Times New Roman" pitchFamily="18" charset="0"/>
              </a:rPr>
              <a:t>Előlegigénylés, biztosíték I.</a:t>
            </a:r>
          </a:p>
        </p:txBody>
      </p:sp>
      <p:sp>
        <p:nvSpPr>
          <p:cNvPr id="19460" name="Szövegdoboz 6"/>
          <p:cNvSpPr txBox="1">
            <a:spLocks noChangeArrowheads="1"/>
          </p:cNvSpPr>
          <p:nvPr/>
        </p:nvSpPr>
        <p:spPr bwMode="auto">
          <a:xfrm>
            <a:off x="179388" y="981075"/>
            <a:ext cx="8640762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284163" algn="just">
              <a:spcBef>
                <a:spcPts val="600"/>
              </a:spcBef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támogatási előleg mértéke a megítélt támogatás összegének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legfeljebb 50%-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a.</a:t>
            </a:r>
          </a:p>
          <a:p>
            <a:pPr marL="363538" indent="-284163" algn="just">
              <a:spcBef>
                <a:spcPts val="600"/>
              </a:spcBef>
              <a:defRPr/>
            </a:pPr>
            <a:r>
              <a:rPr lang="hu-HU" u="sng" dirty="0">
                <a:latin typeface="Times New Roman" pitchFamily="18" charset="0"/>
                <a:cs typeface="Times New Roman" pitchFamily="18" charset="0"/>
              </a:rPr>
              <a:t>Folyósítás feltételei:</a:t>
            </a:r>
          </a:p>
          <a:p>
            <a:pPr marL="363538" lvl="1" indent="-284163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a pályázati felhívás, illetve a támogatói okirat lehetőséget ad rá,</a:t>
            </a:r>
          </a:p>
          <a:p>
            <a:pPr marL="363538" lvl="1" indent="-284163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kedvezményezett rendelkezik hatályos támogatói okirattal, </a:t>
            </a:r>
          </a:p>
          <a:p>
            <a:pPr marL="363538" lvl="1" indent="-284163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legkésőbb az előleg kérelem benyújtásával egyidejűleg igazolni kell az előleg összegével megegyező összegű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biztosíték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rendelkezésre állását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lvl="1" indent="-284163" algn="just">
              <a:spcBef>
                <a:spcPts val="0"/>
              </a:spcBef>
              <a:defRPr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	Önkormányzat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kedvezményezettnek </a:t>
            </a:r>
            <a:r>
              <a:rPr lang="hu-H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likviditási tervet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kell benyújtania. </a:t>
            </a:r>
          </a:p>
          <a:p>
            <a:pPr marL="363600" indent="-284400" algn="just">
              <a:spcBef>
                <a:spcPts val="600"/>
              </a:spcBef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Magyar Államkincstár honlapján megtalálhatók az egyes támogatási intézkedések kapcsán a "Tájékoztatók" menüpontba feltöltött 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"Garanciavállaló nyilatkozat" </a:t>
            </a:r>
            <a:r>
              <a:rPr lang="hu-H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sablonok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és a hozzájuk kapcsolódó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kitöltési útmutatók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3600" indent="-284400" algn="just">
              <a:spcBef>
                <a:spcPts val="600"/>
              </a:spcBef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garancia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keltezésének napja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nem lehet későbbi, mint az előlegigénylés benyújtásának napja, és egyeznie kell a garancia kezdő időpontjával. </a:t>
            </a:r>
          </a:p>
          <a:p>
            <a:pPr marL="363600" indent="-284400" algn="just">
              <a:spcBef>
                <a:spcPts val="600"/>
              </a:spcBef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igényelt előleg kifizetése mindaddig nem történhet meg, amíg a </a:t>
            </a:r>
            <a:r>
              <a:rPr lang="hu-H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biztosíték eredeti példánya papír alapon</a:t>
            </a: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nem kerül benyújtásra</a:t>
            </a:r>
          </a:p>
          <a:p>
            <a:pPr marL="363538" lvl="1" indent="-284163" algn="just">
              <a:spcBef>
                <a:spcPts val="600"/>
              </a:spcBef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272/2014. Korm. rendelet 116. § (4) bekezdése szerint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egyszeri elszámolás esetén támogatási előleg nem igényelhető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3538" lvl="1" indent="-284163" algn="just">
              <a:spcBef>
                <a:spcPts val="600"/>
              </a:spcBef>
              <a:buFont typeface="Arial" charset="0"/>
              <a:buChar char="•"/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363538" indent="-284163" algn="just">
              <a:spcBef>
                <a:spcPts val="600"/>
              </a:spcBef>
              <a:defRPr/>
            </a:pP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6513" y="0"/>
            <a:ext cx="9180513" cy="6858000"/>
          </a:xfrm>
        </p:spPr>
      </p:pic>
      <p:sp>
        <p:nvSpPr>
          <p:cNvPr id="6" name="Szövegdoboz 5"/>
          <p:cNvSpPr txBox="1"/>
          <p:nvPr/>
        </p:nvSpPr>
        <p:spPr>
          <a:xfrm>
            <a:off x="1187450" y="476250"/>
            <a:ext cx="6480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3600" kern="0" dirty="0">
                <a:latin typeface="Times New Roman" pitchFamily="18" charset="0"/>
                <a:cs typeface="Times New Roman" pitchFamily="18" charset="0"/>
              </a:rPr>
              <a:t>Előlegigénylés, biztosíték II.</a:t>
            </a:r>
          </a:p>
        </p:txBody>
      </p:sp>
      <p:sp>
        <p:nvSpPr>
          <p:cNvPr id="17412" name="Szövegdoboz 6"/>
          <p:cNvSpPr txBox="1">
            <a:spLocks noChangeArrowheads="1"/>
          </p:cNvSpPr>
          <p:nvPr/>
        </p:nvSpPr>
        <p:spPr bwMode="auto">
          <a:xfrm>
            <a:off x="611188" y="1412875"/>
            <a:ext cx="7921625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907/2014/EU felhatalmazáson alapuló bizottsági rendelet 18. cikk alapján felmentés adható a biztosíték nyújtása alól.</a:t>
            </a:r>
          </a:p>
          <a:p>
            <a:pPr algn="just"/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Mentesítések: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hatósági feladatokat ellátó köztestület (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body ~ közszerv)</a:t>
            </a:r>
          </a:p>
          <a:p>
            <a:pPr lvl="1" algn="just">
              <a:buFont typeface="Arial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hatósági feladatokat állami felügyelet alatt végző magántestület</a:t>
            </a:r>
          </a:p>
          <a:p>
            <a:pPr lvl="1" algn="just">
              <a:buFont typeface="Arial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biztosított összeg értéke nem éri el az 500 EUR-t</a:t>
            </a:r>
          </a:p>
          <a:p>
            <a:pPr algn="just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 a kedvezményezett igénybe vett támogatási előleget, a támogatási 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előleg folyósítását követő 12 hónapon belül kifizetési igénylést kell benyújtania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támogatás - rendeltetésszerű – felhasználásának igazolása céljából.</a:t>
            </a:r>
          </a:p>
          <a:p>
            <a:pPr algn="just"/>
            <a:endParaRPr lang="hu-HU" sz="17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endParaRPr lang="hu-HU" sz="17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pfordul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10397</TotalTime>
  <Words>2512</Words>
  <Application>Microsoft Office PowerPoint</Application>
  <PresentationFormat>Diavetítés a képernyőre (4:3 oldalarány)</PresentationFormat>
  <Paragraphs>365</Paragraphs>
  <Slides>27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8" baseType="lpstr">
      <vt:lpstr>Arial</vt:lpstr>
      <vt:lpstr>Calibri</vt:lpstr>
      <vt:lpstr>Courier New</vt:lpstr>
      <vt:lpstr>Georgia</vt:lpstr>
      <vt:lpstr>Gill Sans MT</vt:lpstr>
      <vt:lpstr>Tahoma</vt:lpstr>
      <vt:lpstr>Times New Roman</vt:lpstr>
      <vt:lpstr>Verdana</vt:lpstr>
      <vt:lpstr>Wingdings</vt:lpstr>
      <vt:lpstr>Wingdings 2</vt:lpstr>
      <vt:lpstr>Napforduló</vt:lpstr>
      <vt:lpstr>PowerPoint-bemutató</vt:lpstr>
      <vt:lpstr>PowerPoint-bemutató</vt:lpstr>
      <vt:lpstr>PowerPoint-bemutató</vt:lpstr>
      <vt:lpstr>A VP végrehajtás intézményrendszere – 2018.05.22-től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0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Mezőgazdasági  és  vidékfejlesztési (központi) ügyfélszolgálat: </vt:lpstr>
    </vt:vector>
  </TitlesOfParts>
  <Company>MVH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EMOGA kifizető ügynökség végrehajtási és kifizetési feladatainak részletezése</dc:title>
  <dc:creator>Kozma Katlin</dc:creator>
  <cp:lastModifiedBy>Klaudia Zsán-Klucsó</cp:lastModifiedBy>
  <cp:revision>663</cp:revision>
  <cp:lastPrinted>2019-04-02T12:39:03Z</cp:lastPrinted>
  <dcterms:created xsi:type="dcterms:W3CDTF">2004-11-08T08:47:10Z</dcterms:created>
  <dcterms:modified xsi:type="dcterms:W3CDTF">2019-04-03T10:26:45Z</dcterms:modified>
</cp:coreProperties>
</file>