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8" r:id="rId3"/>
    <p:sldId id="319" r:id="rId4"/>
    <p:sldId id="304" r:id="rId5"/>
    <p:sldId id="311" r:id="rId6"/>
    <p:sldId id="312" r:id="rId7"/>
    <p:sldId id="313" r:id="rId8"/>
    <p:sldId id="314" r:id="rId9"/>
    <p:sldId id="308" r:id="rId10"/>
    <p:sldId id="309" r:id="rId11"/>
    <p:sldId id="310" r:id="rId12"/>
    <p:sldId id="303" r:id="rId13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24" autoAdjust="0"/>
    <p:restoredTop sz="91543" autoAdjust="0"/>
  </p:normalViewPr>
  <p:slideViewPr>
    <p:cSldViewPr>
      <p:cViewPr>
        <p:scale>
          <a:sx n="100" d="100"/>
          <a:sy n="100" d="100"/>
        </p:scale>
        <p:origin x="-720" y="10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C0596-02C0-4E1A-A413-45594F840552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6B59C-CA1C-45F5-92E2-5876179C58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3723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44AE2-4D42-4A67-ACBC-82773D8A0392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3C95A-4292-4308-98EA-BBFC20F1D6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309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895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401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319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389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107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725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8244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030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213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979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137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2CD95-FEBC-46B7-A942-D89E24AEFBC8}" type="datetimeFigureOut">
              <a:rPr lang="hu-HU" smtClean="0"/>
              <a:t>2018.08.09.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006BF-B830-49BD-8FEF-673796A27B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658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4427984" y="1412776"/>
            <a:ext cx="453650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solidFill>
                  <a:schemeClr val="bg1"/>
                </a:solidFill>
              </a:rPr>
              <a:t>A </a:t>
            </a:r>
            <a:r>
              <a:rPr lang="hu-HU" sz="3200" b="1" dirty="0" smtClean="0">
                <a:solidFill>
                  <a:schemeClr val="bg1"/>
                </a:solidFill>
              </a:rPr>
              <a:t>Vidékfejlesztési Program 2020 </a:t>
            </a:r>
            <a:r>
              <a:rPr lang="hu-HU" sz="3200" b="1" smtClean="0">
                <a:solidFill>
                  <a:schemeClr val="bg1"/>
                </a:solidFill>
              </a:rPr>
              <a:t>előtt és után</a:t>
            </a:r>
            <a:endParaRPr lang="hu-HU" sz="3100" b="1" dirty="0">
              <a:solidFill>
                <a:schemeClr val="bg1"/>
              </a:solidFill>
            </a:endParaRPr>
          </a:p>
          <a:p>
            <a:endParaRPr lang="hu-HU" sz="3100" dirty="0" smtClean="0">
              <a:solidFill>
                <a:schemeClr val="bg1"/>
              </a:solidFill>
            </a:endParaRPr>
          </a:p>
          <a:p>
            <a:r>
              <a:rPr lang="hu-HU" sz="3100" dirty="0" smtClean="0">
                <a:solidFill>
                  <a:schemeClr val="bg1"/>
                </a:solidFill>
              </a:rPr>
              <a:t>Agrárminisztérium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Vidékfejlesztési Államtitkárság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Dr. Mezei Dávid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helyettes államtitkár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XXV. Szentlőrinci Gazdanapok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2018. </a:t>
            </a:r>
            <a:r>
              <a:rPr lang="hu-HU" dirty="0" smtClean="0">
                <a:solidFill>
                  <a:schemeClr val="bg1"/>
                </a:solidFill>
              </a:rPr>
              <a:t>08. 10. 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Szentlőrinc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74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u-HU" sz="2800" b="1" spc="-1" dirty="0" smtClean="0">
                <a:solidFill>
                  <a:srgbClr val="FFFFFF"/>
                </a:solidFill>
              </a:rPr>
              <a:t>KAP </a:t>
            </a:r>
            <a:r>
              <a:rPr lang="hu-HU" sz="2800" b="1" spc="-1" dirty="0">
                <a:solidFill>
                  <a:srgbClr val="FFFFFF"/>
                </a:solidFill>
              </a:rPr>
              <a:t>2020 </a:t>
            </a:r>
            <a:r>
              <a:rPr lang="hu-HU" sz="2800" b="1" spc="-1" dirty="0" smtClean="0">
                <a:solidFill>
                  <a:srgbClr val="FFFFFF"/>
                </a:solidFill>
              </a:rPr>
              <a:t>- A </a:t>
            </a:r>
            <a:r>
              <a:rPr lang="hu-HU" sz="2800" b="1" spc="-1" dirty="0">
                <a:solidFill>
                  <a:srgbClr val="FFFFFF"/>
                </a:solidFill>
              </a:rPr>
              <a:t>magyar érdekek a </a:t>
            </a:r>
            <a:r>
              <a:rPr lang="hu-HU" sz="2800" b="1" spc="-1" dirty="0" smtClean="0">
                <a:solidFill>
                  <a:srgbClr val="FFFFFF"/>
                </a:solidFill>
              </a:rPr>
              <a:t>vidékfejlesztésben </a:t>
            </a:r>
            <a:endParaRPr lang="hu-HU" sz="2800" spc="-1" dirty="0">
              <a:latin typeface="Arial"/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467545" y="1484784"/>
            <a:ext cx="8352928" cy="37805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hu-HU" b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vidékfejlesztési program</a:t>
            </a:r>
            <a:r>
              <a:rPr lang="hu-HU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on belül továbbra is biztosítani kell a </a:t>
            </a:r>
            <a:r>
              <a:rPr lang="hu-HU" b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vissza nem térítendő támogatások</a:t>
            </a:r>
            <a:r>
              <a:rPr lang="hu-HU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túlsúlyát.</a:t>
            </a: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 jelenlegi  beruházási </a:t>
            </a:r>
            <a:r>
              <a:rPr lang="hu-HU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támogatás intenzitások fenntartása </a:t>
            </a: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szükséges.</a:t>
            </a:r>
            <a:endParaRPr lang="hu-HU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hu-HU" b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beruházási </a:t>
            </a:r>
            <a:r>
              <a:rPr lang="hu-HU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támogatások </a:t>
            </a: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továbbra is hangsúlyosan jelenjenek meg a vidékfejlesztési támogatások között. </a:t>
            </a: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Az </a:t>
            </a:r>
            <a:r>
              <a:rPr lang="hu-HU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öntözésr</a:t>
            </a: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 vonatkozó szabályok </a:t>
            </a:r>
            <a:r>
              <a:rPr lang="hu-HU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egyszerűsítése</a:t>
            </a: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ne kelljen a víztest állapotát vizsgálni.</a:t>
            </a: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hu-HU" b="1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pénzügyi eszközök és jövedelemstabilizáció ne kötelező</a:t>
            </a: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hanem a tagállamok által választható elem legyen.</a:t>
            </a: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Az erdészeti támogatások keretében továbbra is lehessen ipari faültetvényeket támogatni.</a:t>
            </a:r>
          </a:p>
        </p:txBody>
      </p:sp>
    </p:spTree>
    <p:extLst>
      <p:ext uri="{BB962C8B-B14F-4D97-AF65-F5344CB8AC3E}">
        <p14:creationId xmlns:p14="http://schemas.microsoft.com/office/powerpoint/2010/main" val="2463286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prstClr val="white"/>
                </a:solidFill>
              </a:rPr>
              <a:t>A KAP reform további </a:t>
            </a:r>
            <a:r>
              <a:rPr lang="hu-HU" sz="2800" b="1" dirty="0" smtClean="0">
                <a:solidFill>
                  <a:prstClr val="white"/>
                </a:solidFill>
              </a:rPr>
              <a:t>várható menetrendje</a:t>
            </a:r>
            <a:endParaRPr lang="hu-HU" sz="2800" b="1" dirty="0">
              <a:solidFill>
                <a:prstClr val="white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413422" y="1412776"/>
            <a:ext cx="8280920" cy="415498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2018-2019: </a:t>
            </a:r>
            <a:r>
              <a:rPr lang="hu-HU" sz="220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Európai Parlament és Tanács tárgyalja a jogszabályi javaslatokat</a:t>
            </a:r>
            <a:endParaRPr lang="hu-HU" sz="220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20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2019 </a:t>
            </a:r>
            <a:r>
              <a:rPr lang="hu-HU" sz="220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tavasz</a:t>
            </a:r>
            <a:r>
              <a:rPr lang="hu-HU" sz="2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Állam- és kormányfői szintű megállapodás a 2021-2027-es pénzügyi keretről (MFF)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20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2019 </a:t>
            </a:r>
            <a:r>
              <a:rPr lang="hu-HU" sz="220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tavasz</a:t>
            </a:r>
            <a:r>
              <a:rPr lang="hu-HU" sz="2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A 2021-2027-es KAP jogszabályi javaslatok </a:t>
            </a:r>
            <a:r>
              <a:rPr lang="hu-HU" sz="220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elfogadása (osztrák elnökség tervei szerint)</a:t>
            </a:r>
            <a:endParaRPr lang="hu-HU" sz="220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20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2019 </a:t>
            </a:r>
            <a:r>
              <a:rPr lang="hu-HU" sz="220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május</a:t>
            </a:r>
            <a:r>
              <a:rPr lang="hu-HU" sz="2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Európai Parlamenti választások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220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2021. január 1</a:t>
            </a:r>
            <a:r>
              <a:rPr lang="hu-HU" sz="220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.: </a:t>
            </a:r>
            <a:r>
              <a:rPr lang="hu-HU" sz="22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új költségvetési ciklus </a:t>
            </a:r>
            <a:r>
              <a:rPr lang="hu-HU" sz="2200" dirty="0" smtClean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indulása, vagy átmeneti év.</a:t>
            </a:r>
            <a:endParaRPr lang="hu-HU" sz="2200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286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/>
        </p:nvSpPr>
        <p:spPr>
          <a:xfrm>
            <a:off x="457200" y="28575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b="1" dirty="0"/>
              <a:t>Köszönöm megtisztelő figyelmüket!</a:t>
            </a:r>
          </a:p>
        </p:txBody>
      </p:sp>
    </p:spTree>
    <p:extLst>
      <p:ext uri="{BB962C8B-B14F-4D97-AF65-F5344CB8AC3E}">
        <p14:creationId xmlns:p14="http://schemas.microsoft.com/office/powerpoint/2010/main" val="101637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683568" y="188640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u-HU" sz="2800" b="1" spc="-1" dirty="0">
                <a:solidFill>
                  <a:srgbClr val="FFFFFF"/>
                </a:solidFill>
              </a:rPr>
              <a:t>A Vidékfejlesztési Program végrehajtása </a:t>
            </a:r>
            <a:endParaRPr lang="hu-HU" sz="2800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hu-HU" sz="2000" b="1" spc="-1" dirty="0" smtClean="0">
                <a:solidFill>
                  <a:srgbClr val="FFFFFF"/>
                </a:solidFill>
              </a:rPr>
              <a:t>(2018</a:t>
            </a:r>
            <a:r>
              <a:rPr lang="hu-HU" sz="2000" b="1" spc="-1" dirty="0">
                <a:solidFill>
                  <a:srgbClr val="FFFFFF"/>
                </a:solidFill>
              </a:rPr>
              <a:t>. a</a:t>
            </a:r>
            <a:r>
              <a:rPr lang="hu-HU" sz="2000" b="1" spc="-1" dirty="0" smtClean="0">
                <a:solidFill>
                  <a:srgbClr val="FFFFFF"/>
                </a:solidFill>
              </a:rPr>
              <a:t>ugusztus 7-i állapot)</a:t>
            </a:r>
            <a:endParaRPr lang="hu-HU" sz="2000" spc="-1" dirty="0">
              <a:latin typeface="Arial"/>
            </a:endParaRPr>
          </a:p>
        </p:txBody>
      </p:sp>
      <p:graphicFrame>
        <p:nvGraphicFramePr>
          <p:cNvPr id="11" name="Table 1"/>
          <p:cNvGraphicFramePr/>
          <p:nvPr>
            <p:extLst>
              <p:ext uri="{D42A27DB-BD31-4B8C-83A1-F6EECF244321}">
                <p14:modId xmlns:p14="http://schemas.microsoft.com/office/powerpoint/2010/main" val="3896621922"/>
              </p:ext>
            </p:extLst>
          </p:nvPr>
        </p:nvGraphicFramePr>
        <p:xfrm>
          <a:off x="323652" y="2060848"/>
          <a:ext cx="8712720" cy="2903072"/>
        </p:xfrm>
        <a:graphic>
          <a:graphicData uri="http://schemas.openxmlformats.org/drawingml/2006/table">
            <a:tbl>
              <a:tblPr/>
              <a:tblGrid>
                <a:gridCol w="2854440"/>
                <a:gridCol w="529816"/>
                <a:gridCol w="2736304"/>
                <a:gridCol w="2592160"/>
              </a:tblGrid>
              <a:tr h="431984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6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Megjelent pályázatok</a:t>
                      </a:r>
                      <a:endParaRPr lang="hu-HU" sz="16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6727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Állapot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db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Meghirdetett keretösszeg </a:t>
                      </a:r>
                      <a:endParaRPr lang="hu-HU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(Mrd Ft) 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Keret aránya a VP-hez képest </a:t>
                      </a:r>
                      <a:endParaRPr lang="hu-HU" sz="14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(1295,3 Mrd Ft)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Megjelent pályázat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360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105,6 </a:t>
                      </a:r>
                      <a:r>
                        <a:rPr lang="hu-H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57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Kizárólag determinációval (2007-2013-ban lekötött) érintett pályázat</a:t>
                      </a:r>
                      <a:endParaRPr lang="hu-H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hu-H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0,7 %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9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hu-HU" sz="1400" b="1" i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Ebből:</a:t>
                      </a:r>
                      <a:endParaRPr lang="hu-H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25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Lezárt pályázat</a:t>
                      </a:r>
                      <a:endParaRPr lang="hu-H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 </a:t>
                      </a: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080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83,6 </a:t>
                      </a:r>
                      <a:r>
                        <a:rPr lang="hu-H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257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Nyitott pályázat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280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hu-HU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22,0 </a:t>
                      </a:r>
                      <a:r>
                        <a:rPr lang="hu-HU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hu-H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909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hu-HU" sz="2800" b="1" spc="-1" dirty="0">
                <a:solidFill>
                  <a:srgbClr val="FFFFFF"/>
                </a:solidFill>
              </a:rPr>
              <a:t>K</a:t>
            </a:r>
            <a:r>
              <a:rPr lang="hu-HU" sz="2800" b="1" spc="-1" dirty="0" smtClean="0">
                <a:solidFill>
                  <a:srgbClr val="FFFFFF"/>
                </a:solidFill>
              </a:rPr>
              <a:t>ötelezettségvállalások </a:t>
            </a:r>
            <a:r>
              <a:rPr lang="hu-HU" sz="2800" b="1" spc="-1" dirty="0">
                <a:solidFill>
                  <a:srgbClr val="FFFFFF"/>
                </a:solidFill>
              </a:rPr>
              <a:t/>
            </a:r>
            <a:br>
              <a:rPr lang="hu-HU" sz="2800" b="1" spc="-1" dirty="0">
                <a:solidFill>
                  <a:srgbClr val="FFFFFF"/>
                </a:solidFill>
              </a:rPr>
            </a:br>
            <a:r>
              <a:rPr lang="hu-HU" sz="2000" b="1" spc="-1" dirty="0" smtClean="0">
                <a:solidFill>
                  <a:srgbClr val="FFFFFF"/>
                </a:solidFill>
              </a:rPr>
              <a:t>(2018</a:t>
            </a:r>
            <a:r>
              <a:rPr lang="hu-HU" sz="2000" b="1" spc="-1" dirty="0">
                <a:solidFill>
                  <a:srgbClr val="FFFFFF"/>
                </a:solidFill>
              </a:rPr>
              <a:t>. </a:t>
            </a:r>
            <a:r>
              <a:rPr lang="hu-HU" sz="2000" b="1" spc="-1" dirty="0" smtClean="0">
                <a:solidFill>
                  <a:srgbClr val="FFFFFF"/>
                </a:solidFill>
              </a:rPr>
              <a:t>augusztus 7-i állapot)</a:t>
            </a:r>
            <a:endParaRPr lang="hu-HU" sz="2000" spc="-1" dirty="0"/>
          </a:p>
        </p:txBody>
      </p:sp>
      <p:graphicFrame>
        <p:nvGraphicFramePr>
          <p:cNvPr id="12" name="Tábláza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091979"/>
              </p:ext>
            </p:extLst>
          </p:nvPr>
        </p:nvGraphicFramePr>
        <p:xfrm>
          <a:off x="1007604" y="2420888"/>
          <a:ext cx="7344816" cy="1982080"/>
        </p:xfrm>
        <a:graphic>
          <a:graphicData uri="http://schemas.openxmlformats.org/drawingml/2006/table">
            <a:tbl>
              <a:tblPr/>
              <a:tblGrid>
                <a:gridCol w="5232373"/>
                <a:gridCol w="2112443"/>
              </a:tblGrid>
              <a:tr h="504056">
                <a:tc>
                  <a:txBody>
                    <a:bodyPr/>
                    <a:lstStyle/>
                    <a:p>
                      <a:pPr marL="216000" algn="l" font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u-HU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VP teljes keretösszeg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216000" algn="r" fontAlgn="ctr"/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</a:t>
                      </a:r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360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</a:t>
                      </a:r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rd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216000" algn="l" font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u-HU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Kötelezettségvállalás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216000" algn="r" fontAlgn="ctr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1 130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</a:t>
                      </a:r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rd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459625">
                <a:tc>
                  <a:txBody>
                    <a:bodyPr/>
                    <a:lstStyle/>
                    <a:p>
                      <a:pPr marL="216000" algn="l" font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u-HU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-  köt</a:t>
                      </a:r>
                      <a:r>
                        <a:rPr lang="hu-HU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. váll. </a:t>
                      </a:r>
                      <a:r>
                        <a:rPr lang="hu-HU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 VP arányában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216000" algn="r" fontAlgn="ctr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87,5%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514343">
                <a:tc>
                  <a:txBody>
                    <a:bodyPr/>
                    <a:lstStyle/>
                    <a:p>
                      <a:pPr marL="216000" algn="l" font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u-HU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Kifizetett támogatások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216000" algn="r" fontAlgn="ctr"/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280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</a:t>
                      </a:r>
                      <a:r>
                        <a:rPr lang="hu-H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rd </a:t>
                      </a:r>
                      <a:r>
                        <a:rPr lang="hu-H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40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800" b="1" dirty="0">
                <a:solidFill>
                  <a:srgbClr val="FFFF00"/>
                </a:solidFill>
              </a:rPr>
              <a:t>Új felhívás: </a:t>
            </a:r>
            <a:r>
              <a:rPr lang="hu-HU" sz="2800" b="1" dirty="0">
                <a:solidFill>
                  <a:schemeClr val="bg1"/>
                </a:solidFill>
              </a:rPr>
              <a:t>Mezőgazdasági termékek értéknövelése a feldolgozásban </a:t>
            </a:r>
            <a:r>
              <a:rPr lang="hu-HU" sz="2000" b="1" i="1" dirty="0">
                <a:solidFill>
                  <a:schemeClr val="bg1"/>
                </a:solidFill>
              </a:rPr>
              <a:t>(tervezett megjelenés: 2018 </a:t>
            </a:r>
            <a:r>
              <a:rPr lang="hu-HU" sz="2000" b="1" i="1" dirty="0" smtClean="0">
                <a:solidFill>
                  <a:schemeClr val="bg1"/>
                </a:solidFill>
              </a:rPr>
              <a:t>ősz)</a:t>
            </a:r>
            <a:endParaRPr lang="hu-HU" sz="2000" b="1" i="1" dirty="0">
              <a:solidFill>
                <a:schemeClr val="bg1"/>
              </a:solidFill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85372" y="1484784"/>
            <a:ext cx="5228840" cy="214423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hu-HU" sz="2000" b="1" u="sng" dirty="0" smtClean="0"/>
              <a:t>Célok:</a:t>
            </a:r>
            <a:r>
              <a:rPr lang="hu-HU" sz="2000" dirty="0" smtClean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dirty="0"/>
              <a:t>k</a:t>
            </a:r>
            <a:r>
              <a:rPr lang="hu-HU" dirty="0" smtClean="0"/>
              <a:t>apacitásbővítés</a:t>
            </a:r>
            <a:r>
              <a:rPr lang="hu-HU" dirty="0"/>
              <a:t>, </a:t>
            </a:r>
            <a:r>
              <a:rPr lang="hu-HU" dirty="0" smtClean="0"/>
              <a:t>technológia-fejlesztés (új épületek építése, új gépek beszerzése)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dirty="0" smtClean="0"/>
              <a:t>Energiahatékonyság növelése (meglévő üzemek korszerűsítése), megújuló energia termelése</a:t>
            </a:r>
            <a:endParaRPr lang="hu-HU" dirty="0"/>
          </a:p>
        </p:txBody>
      </p:sp>
      <p:sp>
        <p:nvSpPr>
          <p:cNvPr id="7" name="Lekerekített téglalap 6"/>
          <p:cNvSpPr/>
          <p:nvPr/>
        </p:nvSpPr>
        <p:spPr>
          <a:xfrm>
            <a:off x="5605554" y="2132856"/>
            <a:ext cx="3189474" cy="1021730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u-HU" altLang="hu-HU" sz="1600" b="1" u="sng" dirty="0" smtClean="0">
                <a:solidFill>
                  <a:prstClr val="black"/>
                </a:solidFill>
                <a:cs typeface="Times New Roman" pitchFamily="18" charset="0"/>
              </a:rPr>
              <a:t>Két célterület:</a:t>
            </a:r>
          </a:p>
          <a:p>
            <a:pPr marL="342900" indent="-342900" algn="just">
              <a:buAutoNum type="arabicPeriod"/>
            </a:pPr>
            <a:r>
              <a:rPr lang="hu-HU" sz="1400" dirty="0" smtClean="0"/>
              <a:t>Élelmiszer-feldolgozó </a:t>
            </a:r>
            <a:r>
              <a:rPr lang="hu-HU" sz="1400" dirty="0"/>
              <a:t>üzemek </a:t>
            </a:r>
            <a:r>
              <a:rPr lang="hu-HU" sz="1400" dirty="0" smtClean="0"/>
              <a:t>fejlesztése</a:t>
            </a:r>
          </a:p>
          <a:p>
            <a:pPr marL="342900" indent="-342900" algn="just">
              <a:buAutoNum type="arabicPeriod"/>
            </a:pPr>
            <a:r>
              <a:rPr lang="hu-HU" sz="1400" dirty="0" smtClean="0"/>
              <a:t>Borászati üzemek fejlesztése</a:t>
            </a:r>
            <a:r>
              <a:rPr lang="hu-HU" sz="1300" dirty="0" smtClean="0"/>
              <a:t>      </a:t>
            </a:r>
            <a:endParaRPr lang="hu-HU" sz="1400" dirty="0"/>
          </a:p>
        </p:txBody>
      </p:sp>
      <p:sp>
        <p:nvSpPr>
          <p:cNvPr id="8" name="Lekerekített téglalap 7"/>
          <p:cNvSpPr/>
          <p:nvPr/>
        </p:nvSpPr>
        <p:spPr>
          <a:xfrm>
            <a:off x="6084167" y="1340768"/>
            <a:ext cx="2232248" cy="6776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350" b="1" u="sng" dirty="0" smtClean="0">
                <a:solidFill>
                  <a:schemeClr val="tx1"/>
                </a:solidFill>
                <a:latin typeface="+mj-lt"/>
              </a:rPr>
              <a:t>Tervezett támogatási keret: </a:t>
            </a:r>
            <a:r>
              <a:rPr lang="hu-HU" sz="1600" b="1" dirty="0" smtClean="0">
                <a:solidFill>
                  <a:schemeClr val="tx1"/>
                </a:solidFill>
                <a:latin typeface="+mj-lt"/>
              </a:rPr>
              <a:t>50 Mrd Ft (43,5 + 6,5)</a:t>
            </a:r>
            <a:endParaRPr lang="hu-HU" sz="135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Lekerekített téglalap 8"/>
          <p:cNvSpPr/>
          <p:nvPr/>
        </p:nvSpPr>
        <p:spPr>
          <a:xfrm>
            <a:off x="5501413" y="3356992"/>
            <a:ext cx="3412938" cy="23762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u="sng" dirty="0" smtClean="0">
                <a:solidFill>
                  <a:schemeClr val="tx1"/>
                </a:solidFill>
              </a:rPr>
              <a:t>Támogatás várható mértéke és intenzitása</a:t>
            </a:r>
            <a:r>
              <a:rPr lang="hu-HU" sz="1350" b="1" u="sng" dirty="0" smtClean="0">
                <a:solidFill>
                  <a:schemeClr val="tx1"/>
                </a:solidFill>
              </a:rPr>
              <a:t>:</a:t>
            </a:r>
          </a:p>
          <a:p>
            <a:pPr marL="180975" indent="-180975" algn="just">
              <a:buAutoNum type="arabicPeriod"/>
            </a:pPr>
            <a:r>
              <a:rPr lang="hu-HU" sz="1400" dirty="0" smtClean="0">
                <a:solidFill>
                  <a:schemeClr val="tx1"/>
                </a:solidFill>
              </a:rPr>
              <a:t>célterület: egyéni </a:t>
            </a:r>
            <a:r>
              <a:rPr lang="hu-HU" sz="1400" dirty="0">
                <a:solidFill>
                  <a:schemeClr val="tx1"/>
                </a:solidFill>
              </a:rPr>
              <a:t>projekt -</a:t>
            </a:r>
            <a:r>
              <a:rPr lang="hu-HU" sz="1400" dirty="0" smtClean="0">
                <a:solidFill>
                  <a:schemeClr val="tx1"/>
                </a:solidFill>
              </a:rPr>
              <a:t> max. 500 </a:t>
            </a:r>
            <a:r>
              <a:rPr lang="hu-HU" sz="1400" dirty="0">
                <a:solidFill>
                  <a:schemeClr val="tx1"/>
                </a:solidFill>
              </a:rPr>
              <a:t>millió </a:t>
            </a:r>
            <a:r>
              <a:rPr lang="hu-HU" sz="1400" dirty="0" smtClean="0">
                <a:solidFill>
                  <a:schemeClr val="tx1"/>
                </a:solidFill>
              </a:rPr>
              <a:t>Ft, </a:t>
            </a:r>
            <a:r>
              <a:rPr lang="hu-HU" sz="1400" dirty="0">
                <a:solidFill>
                  <a:schemeClr val="tx1"/>
                </a:solidFill>
              </a:rPr>
              <a:t>kollektív </a:t>
            </a:r>
            <a:r>
              <a:rPr lang="hu-HU" sz="1400" dirty="0" smtClean="0">
                <a:solidFill>
                  <a:schemeClr val="tx1"/>
                </a:solidFill>
              </a:rPr>
              <a:t>projekt - max. 1 500 millió Ft</a:t>
            </a:r>
          </a:p>
          <a:p>
            <a:pPr marL="180975" indent="-180975" algn="just">
              <a:buAutoNum type="arabicPeriod"/>
            </a:pPr>
            <a:r>
              <a:rPr lang="hu-HU" sz="1400" dirty="0">
                <a:solidFill>
                  <a:schemeClr val="tx1"/>
                </a:solidFill>
              </a:rPr>
              <a:t>c</a:t>
            </a:r>
            <a:r>
              <a:rPr lang="hu-HU" sz="1400" dirty="0" smtClean="0">
                <a:solidFill>
                  <a:schemeClr val="tx1"/>
                </a:solidFill>
              </a:rPr>
              <a:t>élterület: max. 200 millió Ft</a:t>
            </a:r>
          </a:p>
          <a:p>
            <a:pPr marL="342900" indent="-342900" algn="just">
              <a:buAutoNum type="arabicPeriod"/>
            </a:pPr>
            <a:endParaRPr lang="hu-HU" sz="1400" dirty="0">
              <a:solidFill>
                <a:schemeClr val="tx1"/>
              </a:solidFill>
            </a:endParaRPr>
          </a:p>
          <a:p>
            <a:pPr algn="just"/>
            <a:r>
              <a:rPr lang="hu-HU" sz="1400" dirty="0">
                <a:solidFill>
                  <a:schemeClr val="tx1"/>
                </a:solidFill>
              </a:rPr>
              <a:t>50% </a:t>
            </a:r>
            <a:r>
              <a:rPr lang="hu-HU" sz="1400" dirty="0" smtClean="0">
                <a:solidFill>
                  <a:schemeClr val="tx1"/>
                </a:solidFill>
              </a:rPr>
              <a:t>(Pest megye: </a:t>
            </a:r>
            <a:r>
              <a:rPr lang="hu-HU" sz="1400" dirty="0">
                <a:solidFill>
                  <a:schemeClr val="tx1"/>
                </a:solidFill>
              </a:rPr>
              <a:t>40%) </a:t>
            </a:r>
            <a:r>
              <a:rPr lang="hu-HU" sz="1200" i="1" dirty="0" smtClean="0">
                <a:solidFill>
                  <a:schemeClr val="tx1"/>
                </a:solidFill>
              </a:rPr>
              <a:t>- nem </a:t>
            </a:r>
            <a:r>
              <a:rPr lang="hu-HU" sz="1200" i="1" dirty="0">
                <a:solidFill>
                  <a:schemeClr val="tx1"/>
                </a:solidFill>
              </a:rPr>
              <a:t>Annex I. termék előállítása esetén állami támogatási szempontú besorolás miatt </a:t>
            </a:r>
            <a:r>
              <a:rPr lang="hu-HU" sz="1200" i="1" dirty="0" smtClean="0">
                <a:solidFill>
                  <a:schemeClr val="tx1"/>
                </a:solidFill>
              </a:rPr>
              <a:t>esetenként eltérhet.</a:t>
            </a:r>
            <a:endParaRPr lang="hu-HU" sz="1400" dirty="0" smtClean="0">
              <a:solidFill>
                <a:schemeClr val="tx1"/>
              </a:solidFill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204450" y="3933056"/>
            <a:ext cx="4990684" cy="1800200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u-HU" altLang="hu-HU" sz="2000" b="1" u="sng" dirty="0" smtClean="0">
                <a:solidFill>
                  <a:prstClr val="black"/>
                </a:solidFill>
                <a:cs typeface="Times New Roman" pitchFamily="18" charset="0"/>
              </a:rPr>
              <a:t>Jogosultak:</a:t>
            </a:r>
          </a:p>
          <a:p>
            <a:pPr algn="just"/>
            <a:r>
              <a:rPr lang="hu-HU" dirty="0" smtClean="0"/>
              <a:t>Mezőgazdasági termelők (legalább 50% mg.-i </a:t>
            </a:r>
            <a:r>
              <a:rPr lang="hu-HU" dirty="0"/>
              <a:t>á</a:t>
            </a:r>
            <a:r>
              <a:rPr lang="hu-HU" dirty="0" smtClean="0"/>
              <a:t>rbevétel) </a:t>
            </a:r>
            <a:r>
              <a:rPr lang="hu-HU" dirty="0"/>
              <a:t>és </a:t>
            </a:r>
            <a:r>
              <a:rPr lang="hu-HU" dirty="0" smtClean="0"/>
              <a:t>mezőgazdasági </a:t>
            </a:r>
            <a:r>
              <a:rPr lang="hu-HU" dirty="0"/>
              <a:t>termelőnek nem minősülő mikro- és    kisvállalkozások (</a:t>
            </a:r>
            <a:r>
              <a:rPr lang="hu-HU" dirty="0" smtClean="0"/>
              <a:t>utóbbiak </a:t>
            </a:r>
            <a:r>
              <a:rPr lang="hu-HU" dirty="0"/>
              <a:t>kizárólag Annex I. terméket </a:t>
            </a:r>
            <a:r>
              <a:rPr lang="hu-HU" dirty="0" smtClean="0"/>
              <a:t>állíthatnak </a:t>
            </a:r>
            <a:r>
              <a:rPr lang="hu-HU" dirty="0"/>
              <a:t>elő)</a:t>
            </a:r>
          </a:p>
          <a:p>
            <a:r>
              <a:rPr lang="hu-HU" sz="1300" dirty="0" smtClean="0"/>
              <a:t>      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3696979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683568" y="188640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800" b="1" dirty="0">
                <a:solidFill>
                  <a:srgbClr val="FFFF00"/>
                </a:solidFill>
              </a:rPr>
              <a:t>Új felhívás: </a:t>
            </a:r>
            <a:r>
              <a:rPr lang="hu-HU" sz="2000" b="1" dirty="0">
                <a:solidFill>
                  <a:schemeClr val="bg1"/>
                </a:solidFill>
              </a:rPr>
              <a:t>A kiskérődző - tejágazat </a:t>
            </a:r>
            <a:r>
              <a:rPr lang="hu-HU" sz="2000" b="1" dirty="0" smtClean="0">
                <a:solidFill>
                  <a:schemeClr val="bg1"/>
                </a:solidFill>
              </a:rPr>
              <a:t>szerkezetátalakítását kísérő állatjóléti támogatás </a:t>
            </a:r>
            <a:r>
              <a:rPr lang="hu-HU" sz="2000" b="1" i="1" dirty="0" smtClean="0">
                <a:solidFill>
                  <a:schemeClr val="bg1"/>
                </a:solidFill>
              </a:rPr>
              <a:t>(tervezett </a:t>
            </a:r>
            <a:r>
              <a:rPr lang="hu-HU" sz="2000" b="1" i="1" dirty="0">
                <a:solidFill>
                  <a:schemeClr val="bg1"/>
                </a:solidFill>
              </a:rPr>
              <a:t>megjelenés: 2018 </a:t>
            </a:r>
            <a:r>
              <a:rPr lang="hu-HU" sz="2000" b="1" i="1" dirty="0" smtClean="0">
                <a:solidFill>
                  <a:schemeClr val="bg1"/>
                </a:solidFill>
              </a:rPr>
              <a:t>ősz)</a:t>
            </a:r>
            <a:endParaRPr lang="hu-HU" sz="2000" b="1" i="1" dirty="0">
              <a:solidFill>
                <a:schemeClr val="bg1"/>
              </a:solidFill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85372" y="1571612"/>
            <a:ext cx="5058132" cy="31432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u-HU" sz="2000" b="1" u="sng" dirty="0" smtClean="0"/>
              <a:t>Célok:</a:t>
            </a:r>
            <a:r>
              <a:rPr lang="hu-HU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cs typeface="Times New Roman" pitchFamily="18" charset="0"/>
              </a:rPr>
              <a:t>A juh- és kecskeágazat támogatása,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cs typeface="Times New Roman" pitchFamily="18" charset="0"/>
              </a:rPr>
              <a:t>A tartástechnológia fejlesztésével, korszerűsítésével csökkenthetők a termelési költségek,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cs typeface="Times New Roman" pitchFamily="18" charset="0"/>
              </a:rPr>
              <a:t>A tej szerkezetátalakítását kísérő állatjóléti támogatás segíti a tejtermelés átalakulását, az akut tőkehiány kezelését,</a:t>
            </a:r>
          </a:p>
          <a:p>
            <a:pPr>
              <a:buFont typeface="Arial" pitchFamily="34" charset="0"/>
              <a:buChar char="•"/>
            </a:pPr>
            <a:r>
              <a:rPr lang="hu-HU" sz="2000" dirty="0" smtClean="0">
                <a:cs typeface="Times New Roman" pitchFamily="18" charset="0"/>
              </a:rPr>
              <a:t>Az állatok javát szolgáló szigorú higiéniai és takarmányozási előírások teljesítése.</a:t>
            </a:r>
            <a:endParaRPr lang="hu-HU" sz="2000" dirty="0" smtClean="0"/>
          </a:p>
        </p:txBody>
      </p:sp>
      <p:sp>
        <p:nvSpPr>
          <p:cNvPr id="8" name="Lekerekített téglalap 7"/>
          <p:cNvSpPr/>
          <p:nvPr/>
        </p:nvSpPr>
        <p:spPr>
          <a:xfrm>
            <a:off x="6143636" y="1643050"/>
            <a:ext cx="2357454" cy="8919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u-HU" sz="1400" b="1" u="sng" dirty="0" smtClean="0">
                <a:solidFill>
                  <a:schemeClr val="tx1"/>
                </a:solidFill>
                <a:latin typeface="+mj-lt"/>
              </a:rPr>
              <a:t>Tervezett támogatási keret: </a:t>
            </a:r>
            <a:r>
              <a:rPr lang="hu-HU" sz="1600" b="1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0,68 Mrd Ft</a:t>
            </a:r>
            <a:endParaRPr lang="hu-HU" sz="1600" b="1" dirty="0" smtClean="0">
              <a:solidFill>
                <a:schemeClr val="tx1"/>
              </a:solidFill>
            </a:endParaRPr>
          </a:p>
        </p:txBody>
      </p:sp>
      <p:sp>
        <p:nvSpPr>
          <p:cNvPr id="9" name="Lekerekített téglalap 8"/>
          <p:cNvSpPr/>
          <p:nvPr/>
        </p:nvSpPr>
        <p:spPr>
          <a:xfrm>
            <a:off x="5357818" y="3000372"/>
            <a:ext cx="3412938" cy="244827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u-HU" sz="1400" dirty="0" smtClean="0">
                <a:solidFill>
                  <a:schemeClr val="tx1"/>
                </a:solidFill>
                <a:cs typeface="Times New Roman" pitchFamily="18" charset="0"/>
              </a:rPr>
              <a:t>A kötelezettségvállalás időtartama 3 év:</a:t>
            </a:r>
          </a:p>
          <a:p>
            <a:pPr lvl="0" algn="ctr"/>
            <a:r>
              <a:rPr lang="hu-HU" sz="1400" dirty="0" smtClean="0">
                <a:solidFill>
                  <a:schemeClr val="tx1"/>
                </a:solidFill>
                <a:cs typeface="Times New Roman" pitchFamily="18" charset="0"/>
              </a:rPr>
              <a:t>A projektek 2019. január 1. és 2021. december 31. között valósulnak meg.</a:t>
            </a:r>
          </a:p>
          <a:p>
            <a:pPr lvl="0" algn="ctr"/>
            <a:endParaRPr lang="hu-HU" sz="1400" dirty="0" smtClean="0">
              <a:solidFill>
                <a:schemeClr val="tx1"/>
              </a:solidFill>
              <a:ea typeface="Verdana" pitchFamily="34" charset="0"/>
              <a:cs typeface="Times New Roman" pitchFamily="18" charset="0"/>
            </a:endParaRPr>
          </a:p>
          <a:p>
            <a:pPr lvl="0" algn="ctr"/>
            <a:endParaRPr lang="hu-HU" sz="1400" dirty="0" smtClean="0">
              <a:solidFill>
                <a:schemeClr val="tx1"/>
              </a:solidFill>
              <a:ea typeface="Verdana" pitchFamily="34" charset="0"/>
              <a:cs typeface="Times New Roman" pitchFamily="18" charset="0"/>
            </a:endParaRPr>
          </a:p>
          <a:p>
            <a:pPr lvl="0" algn="ctr"/>
            <a:r>
              <a:rPr lang="hu-HU" sz="1400" b="1" u="sng" dirty="0" smtClean="0">
                <a:solidFill>
                  <a:schemeClr val="tx1"/>
                </a:solidFill>
                <a:ea typeface="Verdana" pitchFamily="34" charset="0"/>
                <a:cs typeface="Verdana" pitchFamily="34" charset="0"/>
              </a:rPr>
              <a:t>A támogatási kérelem benyújtása (tervezett):</a:t>
            </a:r>
          </a:p>
          <a:p>
            <a:pPr lvl="0" algn="ctr"/>
            <a:r>
              <a:rPr lang="hu-HU" sz="1400" dirty="0" smtClean="0">
                <a:solidFill>
                  <a:schemeClr val="tx1"/>
                </a:solidFill>
              </a:rPr>
              <a:t>2018. október 1. és 2018. október 31. között. </a:t>
            </a:r>
            <a:endParaRPr lang="hu-HU" sz="1400" dirty="0" smtClean="0">
              <a:solidFill>
                <a:schemeClr val="tx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500034" y="4857760"/>
            <a:ext cx="4653302" cy="946934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000" b="1" dirty="0" smtClean="0">
                <a:solidFill>
                  <a:schemeClr val="tx1"/>
                </a:solidFill>
              </a:rPr>
              <a:t>Jogosultak: </a:t>
            </a:r>
          </a:p>
          <a:p>
            <a:pPr algn="ctr"/>
            <a:r>
              <a:rPr lang="hu-HU" sz="2000" dirty="0" smtClean="0"/>
              <a:t>aktív mezőgazdasági termelők </a:t>
            </a:r>
          </a:p>
          <a:p>
            <a:r>
              <a:rPr lang="hu-HU" sz="1300" dirty="0" smtClean="0"/>
              <a:t>      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1869249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201027" y="111378"/>
            <a:ext cx="870990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800" b="1" dirty="0" smtClean="0">
                <a:solidFill>
                  <a:srgbClr val="FFFF00"/>
                </a:solidFill>
              </a:rPr>
              <a:t>Felhívás </a:t>
            </a:r>
            <a:r>
              <a:rPr lang="hu-HU" sz="2800" b="1" dirty="0" err="1" smtClean="0">
                <a:solidFill>
                  <a:srgbClr val="FFFF00"/>
                </a:solidFill>
              </a:rPr>
              <a:t>újranyitása</a:t>
            </a:r>
            <a:r>
              <a:rPr lang="hu-HU" sz="2800" b="1" dirty="0" smtClean="0">
                <a:solidFill>
                  <a:srgbClr val="FFFF00"/>
                </a:solidFill>
              </a:rPr>
              <a:t>: </a:t>
            </a:r>
            <a:r>
              <a:rPr lang="hu-HU" sz="2400" b="1" dirty="0" smtClean="0">
                <a:solidFill>
                  <a:schemeClr val="bg1"/>
                </a:solidFill>
              </a:rPr>
              <a:t>Ökológiai </a:t>
            </a:r>
            <a:r>
              <a:rPr lang="hu-HU" sz="2400" b="1" dirty="0">
                <a:solidFill>
                  <a:schemeClr val="bg1"/>
                </a:solidFill>
              </a:rPr>
              <a:t>gazdálkodásra történő áttérés, </a:t>
            </a:r>
          </a:p>
          <a:p>
            <a:r>
              <a:rPr lang="hu-HU" sz="2400" b="1" dirty="0">
                <a:solidFill>
                  <a:schemeClr val="bg1"/>
                </a:solidFill>
              </a:rPr>
              <a:t>ökológiai gazdálkodás </a:t>
            </a:r>
            <a:r>
              <a:rPr lang="hu-HU" sz="2400" b="1" dirty="0" smtClean="0">
                <a:solidFill>
                  <a:schemeClr val="bg1"/>
                </a:solidFill>
              </a:rPr>
              <a:t>fenntartása </a:t>
            </a:r>
            <a:r>
              <a:rPr lang="hu-HU" sz="2400" b="1" i="1" dirty="0" smtClean="0">
                <a:solidFill>
                  <a:schemeClr val="bg1"/>
                </a:solidFill>
              </a:rPr>
              <a:t>(tervezett megjelenés</a:t>
            </a:r>
            <a:r>
              <a:rPr lang="hu-HU" sz="2000" b="1" i="1" dirty="0" smtClean="0">
                <a:solidFill>
                  <a:schemeClr val="bg1"/>
                </a:solidFill>
              </a:rPr>
              <a:t>: 2018 ősz)</a:t>
            </a:r>
            <a:endParaRPr lang="hu-HU" sz="2000" b="1" i="1" dirty="0">
              <a:solidFill>
                <a:schemeClr val="bg1"/>
              </a:solidFill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201027" y="1436862"/>
            <a:ext cx="4370973" cy="324265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hu-HU" sz="2000" b="1" u="sng" dirty="0" smtClean="0"/>
              <a:t>Cél:</a:t>
            </a:r>
            <a:r>
              <a:rPr lang="hu-HU" sz="2000" dirty="0" smtClean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dirty="0" smtClean="0"/>
              <a:t>A konvencionális </a:t>
            </a:r>
            <a:r>
              <a:rPr lang="hu-HU" dirty="0"/>
              <a:t>területek ökológiai művelés alá vonásának, illetve az ökológiai művelésbe vont területeken </a:t>
            </a:r>
            <a:r>
              <a:rPr lang="hu-HU"/>
              <a:t>a </a:t>
            </a:r>
            <a:r>
              <a:rPr lang="hu-HU" smtClean="0"/>
              <a:t>biogazdálkodás fenntartása</a:t>
            </a:r>
            <a:r>
              <a:rPr lang="hu-HU" dirty="0" smtClean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b="1" dirty="0" smtClean="0"/>
              <a:t>ökológiai </a:t>
            </a:r>
            <a:r>
              <a:rPr lang="hu-HU" b="1" dirty="0"/>
              <a:t>gyepgazdálkodás csak </a:t>
            </a:r>
            <a:r>
              <a:rPr lang="hu-HU" b="1" dirty="0" smtClean="0"/>
              <a:t>állattartással </a:t>
            </a:r>
            <a:r>
              <a:rPr lang="hu-HU" b="1" dirty="0"/>
              <a:t>együtt támogatható</a:t>
            </a:r>
          </a:p>
        </p:txBody>
      </p:sp>
      <p:sp>
        <p:nvSpPr>
          <p:cNvPr id="8" name="Lekerekített téglalap 7"/>
          <p:cNvSpPr/>
          <p:nvPr/>
        </p:nvSpPr>
        <p:spPr>
          <a:xfrm>
            <a:off x="971600" y="5006677"/>
            <a:ext cx="2437515" cy="6776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u="sng" dirty="0" smtClean="0">
                <a:solidFill>
                  <a:schemeClr val="tx1"/>
                </a:solidFill>
                <a:latin typeface="+mj-lt"/>
              </a:rPr>
              <a:t>Tervezett támogatási keret: </a:t>
            </a:r>
            <a:r>
              <a:rPr lang="hu-HU" sz="1600" b="1" dirty="0" smtClean="0">
                <a:solidFill>
                  <a:schemeClr val="tx1"/>
                </a:solidFill>
                <a:latin typeface="+mj-lt"/>
              </a:rPr>
              <a:t>12 Mrd Ft </a:t>
            </a:r>
            <a:endParaRPr lang="hu-HU" sz="135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Lekerekített téglalap 8"/>
          <p:cNvSpPr/>
          <p:nvPr/>
        </p:nvSpPr>
        <p:spPr>
          <a:xfrm>
            <a:off x="4716016" y="1263651"/>
            <a:ext cx="4392488" cy="460851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1400" b="1" u="sng" dirty="0" smtClean="0">
                <a:solidFill>
                  <a:schemeClr val="tx1"/>
                </a:solidFill>
              </a:rPr>
              <a:t>Támogatás összege (változatlan):</a:t>
            </a:r>
          </a:p>
          <a:p>
            <a:endParaRPr lang="hu-HU" sz="800" b="1" u="sng" dirty="0" smtClean="0">
              <a:solidFill>
                <a:schemeClr val="tx1"/>
              </a:solidFill>
            </a:endParaRPr>
          </a:p>
          <a:p>
            <a:r>
              <a:rPr lang="hu-HU" sz="1400" b="1" u="sng" dirty="0" smtClean="0">
                <a:solidFill>
                  <a:schemeClr val="tx1"/>
                </a:solidFill>
              </a:rPr>
              <a:t>Áttérés </a:t>
            </a:r>
            <a:r>
              <a:rPr lang="hu-HU" sz="1400" b="1" u="sng" dirty="0">
                <a:solidFill>
                  <a:schemeClr val="tx1"/>
                </a:solidFill>
              </a:rPr>
              <a:t>támogatása művelési ágak szerint</a:t>
            </a:r>
            <a:r>
              <a:rPr lang="hu-HU" sz="1400" b="1" u="sng" dirty="0" smtClean="0">
                <a:solidFill>
                  <a:schemeClr val="tx1"/>
                </a:solidFill>
              </a:rPr>
              <a:t>:</a:t>
            </a:r>
          </a:p>
          <a:p>
            <a:endParaRPr lang="hu-HU" sz="800" b="1" u="sng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szántóföldi termesztés: </a:t>
            </a:r>
            <a:r>
              <a:rPr lang="hu-HU" sz="1400" dirty="0" smtClean="0">
                <a:solidFill>
                  <a:schemeClr val="tx1"/>
                </a:solidFill>
              </a:rPr>
              <a:t>             74.044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</a:rPr>
              <a:t>zöldségtermesztés:                   160.011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almafélék termesztése: </a:t>
            </a:r>
            <a:r>
              <a:rPr lang="hu-HU" sz="1400" dirty="0" smtClean="0">
                <a:solidFill>
                  <a:schemeClr val="tx1"/>
                </a:solidFill>
              </a:rPr>
              <a:t>           322.540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szőlőtermesztés: </a:t>
            </a:r>
            <a:r>
              <a:rPr lang="hu-HU" sz="1400" dirty="0" smtClean="0">
                <a:solidFill>
                  <a:schemeClr val="tx1"/>
                </a:solidFill>
              </a:rPr>
              <a:t>                       270.717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egyéb gyümölcstermesztés</a:t>
            </a:r>
            <a:r>
              <a:rPr lang="hu-HU" sz="1400" dirty="0" smtClean="0">
                <a:solidFill>
                  <a:schemeClr val="tx1"/>
                </a:solidFill>
              </a:rPr>
              <a:t>:    227.613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gyepgazdálkodás-kaszálás</a:t>
            </a:r>
            <a:r>
              <a:rPr lang="hu-HU" sz="1400" dirty="0" smtClean="0">
                <a:solidFill>
                  <a:schemeClr val="tx1"/>
                </a:solidFill>
              </a:rPr>
              <a:t>:        26.048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gyepgazdálkodás-legeltetés: </a:t>
            </a:r>
            <a:r>
              <a:rPr lang="hu-HU" sz="1400" dirty="0" smtClean="0">
                <a:solidFill>
                  <a:schemeClr val="tx1"/>
                </a:solidFill>
              </a:rPr>
              <a:t>    45.585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1400" b="1" u="sng" dirty="0">
              <a:solidFill>
                <a:schemeClr val="tx1"/>
              </a:solidFill>
            </a:endParaRPr>
          </a:p>
          <a:p>
            <a:r>
              <a:rPr lang="hu-HU" sz="1400" b="1" u="sng" dirty="0" smtClean="0">
                <a:solidFill>
                  <a:schemeClr val="tx1"/>
                </a:solidFill>
              </a:rPr>
              <a:t>Fenntartás </a:t>
            </a:r>
            <a:r>
              <a:rPr lang="hu-HU" sz="1400" b="1" u="sng" dirty="0">
                <a:solidFill>
                  <a:schemeClr val="tx1"/>
                </a:solidFill>
              </a:rPr>
              <a:t>támogatása művelési ágak szerint: </a:t>
            </a:r>
            <a:endParaRPr lang="hu-HU" sz="1400" b="1" u="sng" dirty="0" smtClean="0">
              <a:solidFill>
                <a:schemeClr val="tx1"/>
              </a:solidFill>
            </a:endParaRPr>
          </a:p>
          <a:p>
            <a:endParaRPr lang="hu-HU" sz="800" b="1" u="sng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szántóföldi termesztés: </a:t>
            </a:r>
            <a:r>
              <a:rPr lang="hu-HU" sz="1400" dirty="0" smtClean="0">
                <a:solidFill>
                  <a:schemeClr val="tx1"/>
                </a:solidFill>
              </a:rPr>
              <a:t>              53.337 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zöldségtermesztés</a:t>
            </a:r>
            <a:r>
              <a:rPr lang="hu-HU" sz="1400" dirty="0" smtClean="0">
                <a:solidFill>
                  <a:schemeClr val="tx1"/>
                </a:solidFill>
              </a:rPr>
              <a:t>:                     113.497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almafélék termesztése: </a:t>
            </a:r>
            <a:r>
              <a:rPr lang="hu-HU" sz="1400" dirty="0" smtClean="0">
                <a:solidFill>
                  <a:schemeClr val="tx1"/>
                </a:solidFill>
              </a:rPr>
              <a:t>             248.700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szőlőtermesztés: </a:t>
            </a:r>
            <a:r>
              <a:rPr lang="hu-HU" sz="1400" dirty="0" smtClean="0">
                <a:solidFill>
                  <a:schemeClr val="tx1"/>
                </a:solidFill>
              </a:rPr>
              <a:t>                         209.007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egyéb gyümölcstermesztés: </a:t>
            </a:r>
            <a:r>
              <a:rPr lang="hu-HU" sz="1400" dirty="0" smtClean="0">
                <a:solidFill>
                  <a:schemeClr val="tx1"/>
                </a:solidFill>
              </a:rPr>
              <a:t>     176.137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gyepgazdálkodás-kaszálás</a:t>
            </a:r>
            <a:r>
              <a:rPr lang="hu-HU" sz="1400" dirty="0" smtClean="0">
                <a:solidFill>
                  <a:schemeClr val="tx1"/>
                </a:solidFill>
              </a:rPr>
              <a:t>:          26.048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</a:rPr>
              <a:t>gyepgazdálkodás-legeltetés: </a:t>
            </a:r>
            <a:r>
              <a:rPr lang="hu-HU" sz="1400" dirty="0" smtClean="0">
                <a:solidFill>
                  <a:schemeClr val="tx1"/>
                </a:solidFill>
              </a:rPr>
              <a:t>      45.585 </a:t>
            </a:r>
            <a:r>
              <a:rPr lang="hu-HU" sz="1400" dirty="0">
                <a:solidFill>
                  <a:schemeClr val="tx1"/>
                </a:solidFill>
              </a:rPr>
              <a:t>Ft/ha</a:t>
            </a:r>
            <a:endParaRPr lang="hu-H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769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kern="0" dirty="0">
                <a:solidFill>
                  <a:prstClr val="white"/>
                </a:solidFill>
              </a:rPr>
              <a:t>Magyarország jelenlegi helyzete a Közös Agrárpolitikában (KAP)</a:t>
            </a:r>
          </a:p>
        </p:txBody>
      </p:sp>
      <p:sp>
        <p:nvSpPr>
          <p:cNvPr id="12" name="Tartalom helye 2"/>
          <p:cNvSpPr txBox="1">
            <a:spLocks/>
          </p:cNvSpPr>
          <p:nvPr/>
        </p:nvSpPr>
        <p:spPr>
          <a:xfrm>
            <a:off x="278583" y="1772816"/>
            <a:ext cx="8424935" cy="403244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400" dirty="0">
                <a:solidFill>
                  <a:schemeClr val="tx1"/>
                </a:solidFill>
              </a:rPr>
              <a:t>2014-2020 között a Magyarországnak jutó összes uniós forráson belül a KAP részaránya 35 %.</a:t>
            </a:r>
          </a:p>
          <a:p>
            <a:endParaRPr lang="hu-HU" sz="2400" dirty="0">
              <a:solidFill>
                <a:schemeClr val="tx1"/>
              </a:solidFill>
            </a:endParaRPr>
          </a:p>
          <a:p>
            <a:r>
              <a:rPr lang="hu-HU" sz="2400" dirty="0">
                <a:solidFill>
                  <a:schemeClr val="tx1"/>
                </a:solidFill>
              </a:rPr>
              <a:t>Ezen időszak alatt az EMGA és EMVA kereteiben összesen 12,36 Mrd EUR (3760 Mrd </a:t>
            </a:r>
            <a:r>
              <a:rPr lang="hu-HU" sz="2400" dirty="0" smtClean="0">
                <a:solidFill>
                  <a:schemeClr val="tx1"/>
                </a:solidFill>
              </a:rPr>
              <a:t>Ft) </a:t>
            </a:r>
            <a:r>
              <a:rPr lang="hu-HU" sz="2400" dirty="0">
                <a:solidFill>
                  <a:schemeClr val="tx1"/>
                </a:solidFill>
              </a:rPr>
              <a:t>forrás áll rendelkezésre (8,9 + 3,43 Mrd EUR) (2760 Mrd </a:t>
            </a:r>
            <a:r>
              <a:rPr lang="hu-HU" sz="2400" dirty="0" smtClean="0">
                <a:solidFill>
                  <a:schemeClr val="tx1"/>
                </a:solidFill>
              </a:rPr>
              <a:t>Ft </a:t>
            </a:r>
            <a:r>
              <a:rPr lang="hu-HU" sz="2400" dirty="0">
                <a:solidFill>
                  <a:schemeClr val="tx1"/>
                </a:solidFill>
              </a:rPr>
              <a:t>+ 1000 Mrd </a:t>
            </a:r>
            <a:r>
              <a:rPr lang="hu-HU" sz="2400" dirty="0" smtClean="0">
                <a:solidFill>
                  <a:schemeClr val="tx1"/>
                </a:solidFill>
              </a:rPr>
              <a:t>Ft).</a:t>
            </a:r>
            <a:endParaRPr lang="hu-HU" sz="2400" dirty="0">
              <a:solidFill>
                <a:schemeClr val="tx1"/>
              </a:solidFill>
            </a:endParaRPr>
          </a:p>
          <a:p>
            <a:endParaRPr lang="hu-HU" sz="2400" dirty="0">
              <a:solidFill>
                <a:schemeClr val="tx1"/>
              </a:solidFill>
            </a:endParaRPr>
          </a:p>
          <a:p>
            <a:r>
              <a:rPr lang="hu-HU" sz="2400" dirty="0">
                <a:solidFill>
                  <a:schemeClr val="tx1"/>
                </a:solidFill>
              </a:rPr>
              <a:t>Magyarország részaránya a teljes KAP költségvetésében 3,19%.</a:t>
            </a:r>
          </a:p>
        </p:txBody>
      </p:sp>
    </p:spTree>
    <p:extLst>
      <p:ext uri="{BB962C8B-B14F-4D97-AF65-F5344CB8AC3E}">
        <p14:creationId xmlns:p14="http://schemas.microsoft.com/office/powerpoint/2010/main" val="177503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kern="0" dirty="0">
                <a:solidFill>
                  <a:prstClr val="white"/>
                </a:solidFill>
              </a:rPr>
              <a:t>Az új Többéves Pénzügyi </a:t>
            </a:r>
            <a:r>
              <a:rPr lang="hu-HU" sz="2800" b="1" kern="0" dirty="0" smtClean="0">
                <a:solidFill>
                  <a:prstClr val="white"/>
                </a:solidFill>
              </a:rPr>
              <a:t>Keretre </a:t>
            </a:r>
            <a:r>
              <a:rPr lang="hu-HU" sz="2800" b="1" kern="0" dirty="0">
                <a:solidFill>
                  <a:prstClr val="white"/>
                </a:solidFill>
              </a:rPr>
              <a:t>(MFF) </a:t>
            </a:r>
            <a:r>
              <a:rPr lang="hu-HU" sz="2800" b="1" kern="0" dirty="0" smtClean="0">
                <a:solidFill>
                  <a:prstClr val="white"/>
                </a:solidFill>
              </a:rPr>
              <a:t>vonatkozó bizottsági javaslat</a:t>
            </a:r>
            <a:endParaRPr lang="hu-HU" sz="2800" b="1" kern="0" dirty="0">
              <a:solidFill>
                <a:prstClr val="white"/>
              </a:solidFill>
            </a:endParaRPr>
          </a:p>
        </p:txBody>
      </p:sp>
      <p:sp>
        <p:nvSpPr>
          <p:cNvPr id="12" name="Tartalom helye 2"/>
          <p:cNvSpPr txBox="1">
            <a:spLocks/>
          </p:cNvSpPr>
          <p:nvPr/>
        </p:nvSpPr>
        <p:spPr>
          <a:xfrm>
            <a:off x="450814" y="1484784"/>
            <a:ext cx="8511032" cy="4104456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800"/>
              </a:spcAft>
            </a:pPr>
            <a:r>
              <a:rPr lang="hu-HU" sz="2900" dirty="0" smtClean="0">
                <a:solidFill>
                  <a:schemeClr val="tx1"/>
                </a:solidFill>
              </a:rPr>
              <a:t>KAP </a:t>
            </a:r>
            <a:r>
              <a:rPr lang="hu-HU" sz="2900" dirty="0">
                <a:solidFill>
                  <a:schemeClr val="tx1"/>
                </a:solidFill>
              </a:rPr>
              <a:t>teljes forrás 365 milliárd EUR (5% csökkenés a jelenlegi időszakhoz képest).</a:t>
            </a:r>
          </a:p>
          <a:p>
            <a:pPr>
              <a:spcAft>
                <a:spcPts val="1800"/>
              </a:spcAft>
            </a:pPr>
            <a:r>
              <a:rPr lang="hu-HU" sz="2900" dirty="0">
                <a:solidFill>
                  <a:schemeClr val="tx1"/>
                </a:solidFill>
              </a:rPr>
              <a:t>I. pillér (közvetlen támogatások) 286,2 milliárd EUR.</a:t>
            </a:r>
          </a:p>
          <a:p>
            <a:pPr>
              <a:spcAft>
                <a:spcPts val="1800"/>
              </a:spcAft>
            </a:pPr>
            <a:r>
              <a:rPr lang="hu-HU" sz="2900" dirty="0">
                <a:solidFill>
                  <a:schemeClr val="tx1"/>
                </a:solidFill>
              </a:rPr>
              <a:t>II. pillér (vidékfejlesztés) 78,811 milliárd EUR. </a:t>
            </a:r>
          </a:p>
          <a:p>
            <a:r>
              <a:rPr lang="hu-HU" sz="2900" dirty="0">
                <a:solidFill>
                  <a:schemeClr val="tx1"/>
                </a:solidFill>
              </a:rPr>
              <a:t>A 2014-2020-as időszakban a vidékfejlesztés 95,338 milliárd EUR volt</a:t>
            </a:r>
            <a:r>
              <a:rPr lang="hu-HU" sz="29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hu-HU" sz="2900" dirty="0" smtClean="0">
                <a:solidFill>
                  <a:schemeClr val="tx1"/>
                </a:solidFill>
                <a:latin typeface="Calibri"/>
              </a:rPr>
              <a:t>→ </a:t>
            </a:r>
            <a:r>
              <a:rPr lang="hu-HU" sz="2900" dirty="0" smtClean="0">
                <a:solidFill>
                  <a:srgbClr val="FF0000"/>
                </a:solidFill>
                <a:latin typeface="Calibri"/>
              </a:rPr>
              <a:t>e</a:t>
            </a:r>
            <a:r>
              <a:rPr lang="hu-HU" sz="2900" dirty="0" smtClean="0">
                <a:solidFill>
                  <a:srgbClr val="FF0000"/>
                </a:solidFill>
              </a:rPr>
              <a:t>z még csak a Bizottság </a:t>
            </a:r>
            <a:r>
              <a:rPr lang="hu-HU" sz="2900" b="1" dirty="0" smtClean="0">
                <a:solidFill>
                  <a:srgbClr val="FF0000"/>
                </a:solidFill>
              </a:rPr>
              <a:t>induló javaslata</a:t>
            </a:r>
            <a:r>
              <a:rPr lang="hu-HU" sz="2900" dirty="0" smtClean="0">
                <a:solidFill>
                  <a:srgbClr val="FF0000"/>
                </a:solidFill>
              </a:rPr>
              <a:t>, jelentős mértékben változhat a tárgyalások során!</a:t>
            </a:r>
          </a:p>
          <a:p>
            <a:endParaRPr lang="hu-HU" sz="2900" dirty="0" smtClean="0">
              <a:solidFill>
                <a:schemeClr val="tx1"/>
              </a:solidFill>
            </a:endParaRPr>
          </a:p>
          <a:p>
            <a:endParaRPr lang="hu-HU" sz="2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399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683568" y="188640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kern="0" dirty="0" smtClean="0">
                <a:solidFill>
                  <a:prstClr val="white"/>
                </a:solidFill>
              </a:rPr>
              <a:t>KAP 2020 - Vidékfejlesztés </a:t>
            </a:r>
            <a:r>
              <a:rPr lang="hu-HU" sz="2800" b="1" kern="0" dirty="0">
                <a:solidFill>
                  <a:prstClr val="white"/>
                </a:solidFill>
              </a:rPr>
              <a:t>– általános </a:t>
            </a:r>
            <a:r>
              <a:rPr lang="hu-HU" sz="2800" b="1" kern="0" dirty="0" smtClean="0">
                <a:solidFill>
                  <a:prstClr val="white"/>
                </a:solidFill>
              </a:rPr>
              <a:t>feltételek</a:t>
            </a:r>
          </a:p>
          <a:p>
            <a:pPr algn="ctr"/>
            <a:r>
              <a:rPr lang="hu-HU" sz="2800" b="1" kern="0" dirty="0" smtClean="0">
                <a:solidFill>
                  <a:prstClr val="white"/>
                </a:solidFill>
              </a:rPr>
              <a:t>Bizottsági javaslat</a:t>
            </a:r>
            <a:endParaRPr lang="en-GB" sz="2800" b="1" kern="0" dirty="0">
              <a:solidFill>
                <a:prstClr val="white"/>
              </a:solidFill>
            </a:endParaRPr>
          </a:p>
        </p:txBody>
      </p:sp>
      <p:sp>
        <p:nvSpPr>
          <p:cNvPr id="12" name="Tartalom helye 2"/>
          <p:cNvSpPr txBox="1">
            <a:spLocks/>
          </p:cNvSpPr>
          <p:nvPr/>
        </p:nvSpPr>
        <p:spPr>
          <a:xfrm>
            <a:off x="107504" y="1340768"/>
            <a:ext cx="8928991" cy="4464496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dirty="0" smtClean="0">
                <a:solidFill>
                  <a:schemeClr val="tx1"/>
                </a:solidFill>
              </a:rPr>
              <a:t>A vidékfejlesztés kikerül a többi uniós fejlesztési alapra vonatkozó szabályozás alól: szorosabb kapcsolat az I. és II. pillér között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chemeClr val="tx1"/>
                </a:solidFill>
              </a:rPr>
              <a:t>A vidékfejlesztési források legalább 5</a:t>
            </a:r>
            <a:r>
              <a:rPr lang="hu-HU" sz="1600" dirty="0">
                <a:solidFill>
                  <a:schemeClr val="tx1"/>
                </a:solidFill>
              </a:rPr>
              <a:t>%-át </a:t>
            </a:r>
            <a:r>
              <a:rPr lang="hu-HU" sz="1600" dirty="0" err="1">
                <a:solidFill>
                  <a:schemeClr val="tx1"/>
                </a:solidFill>
              </a:rPr>
              <a:t>LEADER-re</a:t>
            </a:r>
            <a:r>
              <a:rPr lang="hu-HU" sz="1600" dirty="0">
                <a:solidFill>
                  <a:schemeClr val="tx1"/>
                </a:solidFill>
              </a:rPr>
              <a:t> kell </a:t>
            </a:r>
            <a:r>
              <a:rPr lang="hu-HU" sz="1600" dirty="0" smtClean="0">
                <a:solidFill>
                  <a:schemeClr val="tx1"/>
                </a:solidFill>
              </a:rPr>
              <a:t>fordítani.</a:t>
            </a: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chemeClr val="tx1"/>
                </a:solidFill>
              </a:rPr>
              <a:t>A </a:t>
            </a:r>
            <a:r>
              <a:rPr lang="hu-HU" sz="1600" dirty="0">
                <a:solidFill>
                  <a:schemeClr val="tx1"/>
                </a:solidFill>
              </a:rPr>
              <a:t>KAP teljes költségvetésének </a:t>
            </a:r>
            <a:r>
              <a:rPr lang="hu-HU" sz="1600" dirty="0" smtClean="0">
                <a:solidFill>
                  <a:schemeClr val="tx1"/>
                </a:solidFill>
              </a:rPr>
              <a:t>legalább 40</a:t>
            </a:r>
            <a:r>
              <a:rPr lang="hu-HU" sz="1600" dirty="0">
                <a:solidFill>
                  <a:schemeClr val="tx1"/>
                </a:solidFill>
              </a:rPr>
              <a:t>%-</a:t>
            </a:r>
            <a:r>
              <a:rPr lang="hu-HU" sz="1600" dirty="0" smtClean="0">
                <a:solidFill>
                  <a:schemeClr val="tx1"/>
                </a:solidFill>
              </a:rPr>
              <a:t>át, ezen belül az EMVA </a:t>
            </a:r>
            <a:r>
              <a:rPr lang="hu-HU" sz="1600" dirty="0">
                <a:solidFill>
                  <a:schemeClr val="tx1"/>
                </a:solidFill>
              </a:rPr>
              <a:t>források </a:t>
            </a:r>
            <a:r>
              <a:rPr lang="hu-HU" sz="1600" dirty="0" smtClean="0">
                <a:solidFill>
                  <a:schemeClr val="tx1"/>
                </a:solidFill>
              </a:rPr>
              <a:t>legalább 30</a:t>
            </a:r>
            <a:r>
              <a:rPr lang="hu-HU" sz="1600" dirty="0">
                <a:solidFill>
                  <a:schemeClr val="tx1"/>
                </a:solidFill>
              </a:rPr>
              <a:t>%-át </a:t>
            </a:r>
            <a:r>
              <a:rPr lang="hu-HU" sz="1600" dirty="0" smtClean="0">
                <a:solidFill>
                  <a:schemeClr val="tx1"/>
                </a:solidFill>
              </a:rPr>
              <a:t>környezetvédelmi </a:t>
            </a:r>
            <a:r>
              <a:rPr lang="hu-HU" sz="1600" dirty="0">
                <a:solidFill>
                  <a:schemeClr val="tx1"/>
                </a:solidFill>
              </a:rPr>
              <a:t>és klímavédelmi célkitűzésekre </a:t>
            </a:r>
            <a:r>
              <a:rPr lang="hu-HU" sz="1600" dirty="0" smtClean="0">
                <a:solidFill>
                  <a:schemeClr val="tx1"/>
                </a:solidFill>
              </a:rPr>
              <a:t>kell fordítani.</a:t>
            </a:r>
            <a:endParaRPr lang="hu-HU" sz="16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hu-HU" sz="1600" dirty="0" smtClean="0">
                <a:solidFill>
                  <a:schemeClr val="tx1"/>
                </a:solidFill>
              </a:rPr>
              <a:t>Pillérek </a:t>
            </a:r>
            <a:r>
              <a:rPr lang="hu-HU" sz="1600" dirty="0">
                <a:solidFill>
                  <a:schemeClr val="tx1"/>
                </a:solidFill>
              </a:rPr>
              <a:t>közötti </a:t>
            </a:r>
            <a:r>
              <a:rPr lang="hu-HU" sz="1600" dirty="0" smtClean="0">
                <a:solidFill>
                  <a:schemeClr val="tx1"/>
                </a:solidFill>
              </a:rPr>
              <a:t>átcsoportosítás 15%, + </a:t>
            </a:r>
            <a:r>
              <a:rPr lang="hu-HU" sz="1600" dirty="0">
                <a:solidFill>
                  <a:schemeClr val="tx1"/>
                </a:solidFill>
              </a:rPr>
              <a:t>további </a:t>
            </a:r>
            <a:r>
              <a:rPr lang="hu-HU" sz="1600" dirty="0" smtClean="0">
                <a:solidFill>
                  <a:schemeClr val="tx1"/>
                </a:solidFill>
              </a:rPr>
              <a:t>15% lehet az </a:t>
            </a:r>
            <a:r>
              <a:rPr lang="hu-HU" sz="1600" dirty="0">
                <a:solidFill>
                  <a:schemeClr val="tx1"/>
                </a:solidFill>
              </a:rPr>
              <a:t>I. pillérről a II. pillére </a:t>
            </a:r>
            <a:r>
              <a:rPr lang="hu-HU" sz="1600" dirty="0" smtClean="0">
                <a:solidFill>
                  <a:schemeClr val="tx1"/>
                </a:solidFill>
              </a:rPr>
              <a:t>átcsoportosítás, </a:t>
            </a:r>
            <a:r>
              <a:rPr lang="hu-HU" sz="1600" dirty="0">
                <a:solidFill>
                  <a:schemeClr val="tx1"/>
                </a:solidFill>
              </a:rPr>
              <a:t>ha az környezet és klímavédelmi célokat szolgál</a:t>
            </a:r>
            <a:r>
              <a:rPr lang="hu-HU" sz="1600" dirty="0" smtClean="0">
                <a:solidFill>
                  <a:schemeClr val="tx1"/>
                </a:solidFill>
              </a:rPr>
              <a:t>.</a:t>
            </a:r>
            <a:endParaRPr lang="hu-H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286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2453</TotalTime>
  <Words>837</Words>
  <Application>Microsoft Office PowerPoint</Application>
  <PresentationFormat>Diavetítés a képernyőre (4:3 oldalarány)</PresentationFormat>
  <Paragraphs>141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Tancsik Ildikó</dc:creator>
  <cp:lastModifiedBy>Mezei Dávid dr.</cp:lastModifiedBy>
  <cp:revision>172</cp:revision>
  <cp:lastPrinted>2018-06-11T07:26:37Z</cp:lastPrinted>
  <dcterms:created xsi:type="dcterms:W3CDTF">2017-05-30T09:48:11Z</dcterms:created>
  <dcterms:modified xsi:type="dcterms:W3CDTF">2018-08-09T19:35:28Z</dcterms:modified>
</cp:coreProperties>
</file>