
<file path=[Content_Types].xml><?xml version="1.0" encoding="utf-8"?>
<Types xmlns="http://schemas.openxmlformats.org/package/2006/content-types">
  <Default Extension="bmp" ContentType="image/bmp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33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5" r:id="rId13"/>
    <p:sldId id="276" r:id="rId14"/>
    <p:sldId id="277" r:id="rId15"/>
    <p:sldId id="279" r:id="rId16"/>
    <p:sldId id="280" r:id="rId17"/>
    <p:sldId id="281" r:id="rId18"/>
    <p:sldId id="278" r:id="rId19"/>
    <p:sldId id="26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zti" initials="K" lastIdx="0" clrIdx="0">
    <p:extLst>
      <p:ext uri="{19B8F6BF-5375-455C-9EA6-DF929625EA0E}">
        <p15:presenceInfo xmlns:p15="http://schemas.microsoft.com/office/powerpoint/2012/main" userId="Kriszt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300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87960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77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800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11011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4595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437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4639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2497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24360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1777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3635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2155E7D3-6CFE-476C-B03D-32334B49CFBC}" type="datetimeFigureOut">
              <a:rPr lang="hu-HU" smtClean="0"/>
              <a:pPr/>
              <a:t>2017. 11. 22.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51E1CD92-6D00-4BC9-9D29-C195A09E030A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501890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34" r:id="rId1"/>
    <p:sldLayoutId id="2147484635" r:id="rId2"/>
    <p:sldLayoutId id="2147484636" r:id="rId3"/>
    <p:sldLayoutId id="2147484637" r:id="rId4"/>
    <p:sldLayoutId id="2147484638" r:id="rId5"/>
    <p:sldLayoutId id="2147484639" r:id="rId6"/>
    <p:sldLayoutId id="2147484640" r:id="rId7"/>
    <p:sldLayoutId id="2147484641" r:id="rId8"/>
    <p:sldLayoutId id="2147484642" r:id="rId9"/>
    <p:sldLayoutId id="2147484643" r:id="rId10"/>
    <p:sldLayoutId id="214748464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forrai.kriszti@gmail.com" TargetMode="External"/><Relationship Id="rId2" Type="http://schemas.openxmlformats.org/officeDocument/2006/relationships/hyperlink" Target="http://www.mvh-hacs.h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-kerelem.mvh.allamkincstar.gov.hu/enter/leaderbongeszo/leaderBongeszo.xhtml" TargetMode="External"/><Relationship Id="rId2" Type="http://schemas.openxmlformats.org/officeDocument/2006/relationships/hyperlink" Target="https://e-erelem.mvh.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vh-hacs.hu/leader" TargetMode="External"/><Relationship Id="rId4" Type="http://schemas.openxmlformats.org/officeDocument/2006/relationships/hyperlink" Target="http://gov.hu/e-ugyinteze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654596" y="188640"/>
            <a:ext cx="6681764" cy="1944216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r>
              <a:rPr lang="hu-HU" sz="4000" dirty="0" err="1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Mecsek-Völgység-Hegyhát</a:t>
            </a: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/>
            </a:r>
            <a:b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</a:br>
            <a:r>
              <a:rPr lang="hu-HU" sz="4000" dirty="0">
                <a:solidFill>
                  <a:schemeClr val="accent3">
                    <a:lumMod val="50000"/>
                  </a:schemeClr>
                </a:solidFill>
                <a:latin typeface="Bernard MT Condensed" pitchFamily="18" charset="0"/>
              </a:rPr>
              <a:t> Egyesület</a:t>
            </a:r>
            <a:r>
              <a:rPr lang="hu-HU" sz="4000" dirty="0">
                <a:latin typeface="Bernard MT Condensed" pitchFamily="18" charset="0"/>
              </a:rPr>
              <a:t/>
            </a:r>
            <a:br>
              <a:rPr lang="hu-HU" sz="4000" dirty="0">
                <a:latin typeface="Bernard MT Condensed" pitchFamily="18" charset="0"/>
              </a:rPr>
            </a:br>
            <a:endParaRPr lang="hu-HU" sz="4000" dirty="0">
              <a:latin typeface="Bernard MT Condensed" pitchFamily="18" charset="0"/>
            </a:endParaRPr>
          </a:p>
        </p:txBody>
      </p:sp>
      <p:sp useBgFill="1"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367554" y="2420888"/>
            <a:ext cx="7400854" cy="208823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u-HU" sz="4400" b="1" dirty="0" smtClean="0">
                <a:solidFill>
                  <a:schemeClr val="accent3">
                    <a:lumMod val="50000"/>
                  </a:schemeClr>
                </a:solidFill>
                <a:latin typeface="Tw Cen MT Condensed Extra Bold" pitchFamily="34" charset="-18"/>
              </a:rPr>
              <a:t>LEADER pályázati felhívások</a:t>
            </a:r>
          </a:p>
          <a:p>
            <a:pPr algn="ctr"/>
            <a:endParaRPr lang="hu-HU" sz="3200" b="1" dirty="0">
              <a:solidFill>
                <a:schemeClr val="accent3">
                  <a:lumMod val="50000"/>
                </a:schemeClr>
              </a:solidFill>
              <a:latin typeface="Tw Cen MT Condensed Extra Bold" pitchFamily="34" charset="-18"/>
            </a:endParaRPr>
          </a:p>
        </p:txBody>
      </p:sp>
      <p:pic>
        <p:nvPicPr>
          <p:cNvPr id="5" name="Kép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7554" y="5085184"/>
            <a:ext cx="7400854" cy="158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91579" y="620688"/>
            <a:ext cx="10058400" cy="482150"/>
          </a:xfrm>
        </p:spPr>
        <p:txBody>
          <a:bodyPr>
            <a:noAutofit/>
          </a:bodyPr>
          <a:lstStyle/>
          <a:p>
            <a:pPr algn="ctr"/>
            <a:r>
              <a:rPr lang="hu-HU" sz="1800" b="1" i="1" dirty="0" smtClean="0">
                <a:solidFill>
                  <a:schemeClr val="bg1"/>
                </a:solidFill>
              </a:rPr>
              <a:t>4. Alternatív </a:t>
            </a:r>
            <a:r>
              <a:rPr lang="hu-HU" sz="1800" b="1" i="1" dirty="0">
                <a:solidFill>
                  <a:schemeClr val="bg1"/>
                </a:solidFill>
              </a:rPr>
              <a:t>energia kiegészíto alkalmazása, alternatív energiaforrásokra alapozó közlekedésfejlesztés</a:t>
            </a:r>
            <a:endParaRPr lang="hu-HU" sz="18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1384" y="1102838"/>
            <a:ext cx="11089232" cy="5206482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Támogatás összeg: </a:t>
            </a:r>
            <a:r>
              <a:rPr lang="hu-HU" dirty="0">
                <a:solidFill>
                  <a:schemeClr val="bg1"/>
                </a:solidFill>
              </a:rPr>
              <a:t>500000 - 3500000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25000000 Ft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b="1" dirty="0">
                <a:solidFill>
                  <a:schemeClr val="bg1"/>
                </a:solidFill>
              </a:rPr>
              <a:t>Tevékenység </a:t>
            </a:r>
          </a:p>
          <a:p>
            <a:r>
              <a:rPr lang="hu-HU" dirty="0" err="1">
                <a:solidFill>
                  <a:schemeClr val="bg1"/>
                </a:solidFill>
              </a:rPr>
              <a:t>Infrastruktúrális</a:t>
            </a:r>
            <a:r>
              <a:rPr lang="hu-HU" dirty="0">
                <a:solidFill>
                  <a:schemeClr val="bg1"/>
                </a:solidFill>
              </a:rPr>
              <a:t> beruházás Alternatív energiával kapcsolatos eszközbeszerzések, alternatív energiával </a:t>
            </a:r>
            <a:r>
              <a:rPr lang="hu-HU" dirty="0" smtClean="0">
                <a:solidFill>
                  <a:schemeClr val="bg1"/>
                </a:solidFill>
              </a:rPr>
              <a:t>működő közlekedésfejlesztéssel </a:t>
            </a:r>
            <a:r>
              <a:rPr lang="hu-HU" dirty="0">
                <a:solidFill>
                  <a:schemeClr val="bg1"/>
                </a:solidFill>
              </a:rPr>
              <a:t>kapcsolatos infrastrukturális beruházások.</a:t>
            </a:r>
          </a:p>
          <a:p>
            <a:r>
              <a:rPr lang="hu-HU" dirty="0">
                <a:solidFill>
                  <a:schemeClr val="bg1"/>
                </a:solidFill>
              </a:rPr>
              <a:t>Eszközbeszerzés Alternatív energiával kapcsolatos eszközbeszerzések, Alternatív energiával </a:t>
            </a:r>
            <a:r>
              <a:rPr lang="hu-HU" dirty="0" smtClean="0">
                <a:solidFill>
                  <a:schemeClr val="bg1"/>
                </a:solidFill>
              </a:rPr>
              <a:t>működő közlekedésfejlesztéssel </a:t>
            </a:r>
            <a:r>
              <a:rPr lang="hu-HU" dirty="0">
                <a:solidFill>
                  <a:schemeClr val="bg1"/>
                </a:solidFill>
              </a:rPr>
              <a:t>eszközfejlesztések.</a:t>
            </a:r>
          </a:p>
          <a:p>
            <a:r>
              <a:rPr lang="hu-HU" dirty="0">
                <a:solidFill>
                  <a:schemeClr val="bg1"/>
                </a:solidFill>
              </a:rPr>
              <a:t>Tanulmányút Alternatív energetikai beruházásokhoz kapcsolódó tanulmányutak.</a:t>
            </a:r>
          </a:p>
          <a:p>
            <a:r>
              <a:rPr lang="hu-HU" dirty="0">
                <a:solidFill>
                  <a:schemeClr val="bg1"/>
                </a:solidFill>
              </a:rPr>
              <a:t>Tervek, tanulmányok Alternatív energiával kapcsolatos beruházásokhoz, alternatív közlekedésfejlesztéshez </a:t>
            </a:r>
            <a:r>
              <a:rPr lang="hu-HU" dirty="0" smtClean="0">
                <a:solidFill>
                  <a:schemeClr val="bg1"/>
                </a:solidFill>
              </a:rPr>
              <a:t>kapcsolódó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tervek, tanulmányok, megvalósíthatósági tanulmányok elkészítése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Önállóan nem támogatható tevékenység: Rendezvény kizárólag </a:t>
            </a:r>
            <a:r>
              <a:rPr lang="hu-HU" dirty="0">
                <a:solidFill>
                  <a:schemeClr val="bg1"/>
                </a:solidFill>
              </a:rPr>
              <a:t>valamely támogatható tevékenységhez kapcsolódóan, annak </a:t>
            </a:r>
            <a:r>
              <a:rPr lang="hu-HU" dirty="0" smtClean="0">
                <a:solidFill>
                  <a:schemeClr val="bg1"/>
                </a:solidFill>
              </a:rPr>
              <a:t>sikerességét elősegítve támogatható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benyújtás kezdete: 2018.05.05</a:t>
            </a:r>
          </a:p>
          <a:p>
            <a:r>
              <a:rPr lang="hu-HU" dirty="0">
                <a:solidFill>
                  <a:schemeClr val="bg1"/>
                </a:solidFill>
              </a:rPr>
              <a:t>A támogatás intenzitása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esetén, hátrányos településen 70 %,nem </a:t>
            </a:r>
            <a:r>
              <a:rPr lang="hu-HU" dirty="0" smtClean="0">
                <a:solidFill>
                  <a:schemeClr val="bg1"/>
                </a:solidFill>
              </a:rPr>
              <a:t>jövedelemtermelő </a:t>
            </a:r>
            <a:r>
              <a:rPr lang="hu-HU" dirty="0">
                <a:solidFill>
                  <a:schemeClr val="bg1"/>
                </a:solidFill>
              </a:rPr>
              <a:t>beruházás esetén nem</a:t>
            </a:r>
          </a:p>
          <a:p>
            <a:r>
              <a:rPr lang="hu-HU" dirty="0">
                <a:solidFill>
                  <a:schemeClr val="bg1"/>
                </a:solidFill>
              </a:rPr>
              <a:t>hátrányos településen 60 %, hátrányos településen 95 %, nem hátrányos településen 85 %, a támogatás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függvényében.</a:t>
            </a:r>
          </a:p>
        </p:txBody>
      </p:sp>
    </p:spTree>
    <p:extLst>
      <p:ext uri="{BB962C8B-B14F-4D97-AF65-F5344CB8AC3E}">
        <p14:creationId xmlns:p14="http://schemas.microsoft.com/office/powerpoint/2010/main" val="3212135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404664"/>
            <a:ext cx="11305256" cy="5976664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Őstermelő </a:t>
            </a:r>
            <a:r>
              <a:rPr lang="hu-HU" dirty="0">
                <a:solidFill>
                  <a:schemeClr val="bg1"/>
                </a:solidFill>
              </a:rPr>
              <a:t>(</a:t>
            </a:r>
            <a:r>
              <a:rPr lang="hu-HU" dirty="0" err="1">
                <a:solidFill>
                  <a:schemeClr val="bg1"/>
                </a:solidFill>
              </a:rPr>
              <a:t>ost</a:t>
            </a:r>
            <a:r>
              <a:rPr lang="hu-HU" dirty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Korlátolt </a:t>
            </a:r>
            <a:r>
              <a:rPr lang="hu-HU" dirty="0" smtClean="0">
                <a:solidFill>
                  <a:schemeClr val="bg1"/>
                </a:solidFill>
              </a:rPr>
              <a:t>felelősségű </a:t>
            </a:r>
            <a:r>
              <a:rPr lang="hu-HU" dirty="0">
                <a:solidFill>
                  <a:schemeClr val="bg1"/>
                </a:solidFill>
              </a:rPr>
              <a:t>társaság (113)</a:t>
            </a:r>
          </a:p>
          <a:p>
            <a:r>
              <a:rPr lang="hu-HU" dirty="0">
                <a:solidFill>
                  <a:schemeClr val="bg1"/>
                </a:solidFill>
              </a:rPr>
              <a:t>Agrárgazdasági szövetkezet (124)</a:t>
            </a:r>
          </a:p>
          <a:p>
            <a:r>
              <a:rPr lang="hu-HU" dirty="0">
                <a:solidFill>
                  <a:schemeClr val="bg1"/>
                </a:solidFill>
              </a:rPr>
              <a:t>Egyéb 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>
                <a:solidFill>
                  <a:schemeClr val="bg1"/>
                </a:solidFill>
              </a:rPr>
              <a:t>Közkereseti társaság (116)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magánszemély (233)</a:t>
            </a:r>
          </a:p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Sportegyesület (521)</a:t>
            </a:r>
          </a:p>
          <a:p>
            <a:r>
              <a:rPr lang="hu-HU" dirty="0">
                <a:solidFill>
                  <a:schemeClr val="bg1"/>
                </a:solidFill>
              </a:rPr>
              <a:t>Vallási tevékenységet </a:t>
            </a:r>
            <a:r>
              <a:rPr lang="hu-HU" dirty="0" smtClean="0">
                <a:solidFill>
                  <a:schemeClr val="bg1"/>
                </a:solidFill>
              </a:rPr>
              <a:t>végző </a:t>
            </a:r>
            <a:r>
              <a:rPr lang="hu-HU" dirty="0">
                <a:solidFill>
                  <a:schemeClr val="bg1"/>
                </a:solidFill>
              </a:rPr>
              <a:t>szervezet (525)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Bevett egyház (551</a:t>
            </a:r>
            <a:r>
              <a:rPr lang="hu-HU" dirty="0" smtClean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</a:t>
            </a:r>
            <a:r>
              <a:rPr lang="hu-HU" dirty="0" smtClean="0">
                <a:solidFill>
                  <a:schemeClr val="bg1"/>
                </a:solidFill>
              </a:rPr>
              <a:t>területén megvalósuló </a:t>
            </a:r>
            <a:r>
              <a:rPr lang="hu-HU" dirty="0">
                <a:solidFill>
                  <a:schemeClr val="bg1"/>
                </a:solidFill>
              </a:rPr>
              <a:t>tevékenységek támogathatók.</a:t>
            </a:r>
          </a:p>
        </p:txBody>
      </p:sp>
      <p:sp>
        <p:nvSpPr>
          <p:cNvPr id="4" name="Téglalap 3"/>
          <p:cNvSpPr/>
          <p:nvPr/>
        </p:nvSpPr>
        <p:spPr>
          <a:xfrm>
            <a:off x="6888088" y="1484784"/>
            <a:ext cx="4104456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 smtClean="0">
                <a:solidFill>
                  <a:schemeClr val="bg1"/>
                </a:solidFill>
              </a:rPr>
              <a:t>Nem támogatható tevékenység: Képzés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Marketing.</a:t>
            </a:r>
          </a:p>
        </p:txBody>
      </p:sp>
    </p:spTree>
    <p:extLst>
      <p:ext uri="{BB962C8B-B14F-4D97-AF65-F5344CB8AC3E}">
        <p14:creationId xmlns:p14="http://schemas.microsoft.com/office/powerpoint/2010/main" val="212993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51384" y="642594"/>
            <a:ext cx="11089232" cy="482150"/>
          </a:xfrm>
        </p:spPr>
        <p:txBody>
          <a:bodyPr>
            <a:noAutofit/>
          </a:bodyPr>
          <a:lstStyle/>
          <a:p>
            <a:pPr algn="ctr"/>
            <a:r>
              <a:rPr lang="hu-HU" sz="1800" b="1" i="1" dirty="0" smtClean="0">
                <a:solidFill>
                  <a:schemeClr val="bg1"/>
                </a:solidFill>
              </a:rPr>
              <a:t>5. A </a:t>
            </a:r>
            <a:r>
              <a:rPr lang="hu-HU" sz="1800" b="1" i="1" dirty="0">
                <a:solidFill>
                  <a:schemeClr val="bg1"/>
                </a:solidFill>
              </a:rPr>
              <a:t>közrendet, közlekedés- és közbiztonságot leginkább javító, helyi programok és fejlesztési igények támogatása</a:t>
            </a:r>
            <a:endParaRPr lang="hu-HU" sz="18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1384" y="1124744"/>
            <a:ext cx="10945216" cy="5184576"/>
          </a:xfrm>
        </p:spPr>
        <p:txBody>
          <a:bodyPr>
            <a:normAutofit lnSpcReduction="1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Támogatás összege: </a:t>
            </a:r>
            <a:r>
              <a:rPr lang="hu-HU" dirty="0">
                <a:solidFill>
                  <a:schemeClr val="bg1"/>
                </a:solidFill>
              </a:rPr>
              <a:t>200000 - 2000000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70.000.000 </a:t>
            </a:r>
            <a:r>
              <a:rPr lang="hu-HU" dirty="0">
                <a:solidFill>
                  <a:schemeClr val="bg1"/>
                </a:solidFill>
              </a:rPr>
              <a:t>Ft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b="1" dirty="0">
                <a:solidFill>
                  <a:schemeClr val="bg1"/>
                </a:solidFill>
              </a:rPr>
              <a:t>Tevékenység </a:t>
            </a:r>
            <a:endParaRPr lang="hu-HU" b="1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Közbiztonságot </a:t>
            </a:r>
            <a:r>
              <a:rPr lang="hu-HU" dirty="0">
                <a:solidFill>
                  <a:schemeClr val="bg1"/>
                </a:solidFill>
              </a:rPr>
              <a:t>szolgáló </a:t>
            </a:r>
            <a:r>
              <a:rPr lang="hu-HU" dirty="0" smtClean="0">
                <a:solidFill>
                  <a:schemeClr val="bg1"/>
                </a:solidFill>
              </a:rPr>
              <a:t>infrastrukturális fejlesztések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dirty="0" smtClean="0">
                <a:solidFill>
                  <a:schemeClr val="bg1"/>
                </a:solidFill>
              </a:rPr>
              <a:t>polgárőrségek </a:t>
            </a:r>
            <a:r>
              <a:rPr lang="hu-HU" dirty="0">
                <a:solidFill>
                  <a:schemeClr val="bg1"/>
                </a:solidFill>
              </a:rPr>
              <a:t>kialakításához, fejlesztéséhez kapcsolódó infrastruktúra beruházások.</a:t>
            </a:r>
          </a:p>
          <a:p>
            <a:r>
              <a:rPr lang="hu-HU" dirty="0">
                <a:solidFill>
                  <a:schemeClr val="bg1"/>
                </a:solidFill>
              </a:rPr>
              <a:t>Közbiztonságot szolgáló </a:t>
            </a:r>
            <a:r>
              <a:rPr lang="hu-HU" dirty="0" smtClean="0">
                <a:solidFill>
                  <a:schemeClr val="bg1"/>
                </a:solidFill>
              </a:rPr>
              <a:t>beruházások. Megfigyelő </a:t>
            </a:r>
            <a:r>
              <a:rPr lang="hu-HU" dirty="0">
                <a:solidFill>
                  <a:schemeClr val="bg1"/>
                </a:solidFill>
              </a:rPr>
              <a:t>rendszerek létrehozása, új </a:t>
            </a:r>
            <a:r>
              <a:rPr lang="hu-HU" dirty="0" smtClean="0">
                <a:solidFill>
                  <a:schemeClr val="bg1"/>
                </a:solidFill>
              </a:rPr>
              <a:t>polgárőrségek </a:t>
            </a:r>
            <a:r>
              <a:rPr lang="hu-HU" dirty="0">
                <a:solidFill>
                  <a:schemeClr val="bg1"/>
                </a:solidFill>
              </a:rPr>
              <a:t>kialakítása</a:t>
            </a:r>
            <a:r>
              <a:rPr lang="hu-HU" dirty="0" smtClean="0">
                <a:solidFill>
                  <a:schemeClr val="bg1"/>
                </a:solidFill>
              </a:rPr>
              <a:t>, ill</a:t>
            </a:r>
            <a:r>
              <a:rPr lang="hu-HU" dirty="0">
                <a:solidFill>
                  <a:schemeClr val="bg1"/>
                </a:solidFill>
              </a:rPr>
              <a:t>. a </a:t>
            </a:r>
            <a:r>
              <a:rPr lang="hu-HU" dirty="0" smtClean="0">
                <a:solidFill>
                  <a:schemeClr val="bg1"/>
                </a:solidFill>
              </a:rPr>
              <a:t>meglévő polgárőrségek technikai </a:t>
            </a:r>
            <a:r>
              <a:rPr lang="hu-HU" dirty="0">
                <a:solidFill>
                  <a:schemeClr val="bg1"/>
                </a:solidFill>
              </a:rPr>
              <a:t>felszereltségének fejlesztése, </a:t>
            </a:r>
            <a:r>
              <a:rPr lang="hu-HU" dirty="0" smtClean="0">
                <a:solidFill>
                  <a:schemeClr val="bg1"/>
                </a:solidFill>
              </a:rPr>
              <a:t>továbbá gyalogos-átkelők </a:t>
            </a:r>
            <a:r>
              <a:rPr lang="hu-HU" dirty="0">
                <a:solidFill>
                  <a:schemeClr val="bg1"/>
                </a:solidFill>
              </a:rPr>
              <a:t>kialakítása, </a:t>
            </a:r>
            <a:r>
              <a:rPr lang="hu-HU" dirty="0" smtClean="0">
                <a:solidFill>
                  <a:schemeClr val="bg1"/>
                </a:solidFill>
              </a:rPr>
              <a:t>fekvőrendőrök, korlátozó </a:t>
            </a:r>
            <a:r>
              <a:rPr lang="hu-HU" dirty="0">
                <a:solidFill>
                  <a:schemeClr val="bg1"/>
                </a:solidFill>
              </a:rPr>
              <a:t>táblák elhelyezése, </a:t>
            </a:r>
            <a:r>
              <a:rPr lang="hu-HU" dirty="0" smtClean="0">
                <a:solidFill>
                  <a:schemeClr val="bg1"/>
                </a:solidFill>
              </a:rPr>
              <a:t>sebességmérők </a:t>
            </a:r>
            <a:r>
              <a:rPr lang="hu-HU" dirty="0">
                <a:solidFill>
                  <a:schemeClr val="bg1"/>
                </a:solidFill>
              </a:rPr>
              <a:t>kihelyezése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Önállóan nem támogatható tevékenység: </a:t>
            </a:r>
          </a:p>
          <a:p>
            <a:r>
              <a:rPr lang="hu-HU" dirty="0">
                <a:solidFill>
                  <a:schemeClr val="bg1"/>
                </a:solidFill>
              </a:rPr>
              <a:t>Rendezvény </a:t>
            </a:r>
            <a:r>
              <a:rPr lang="hu-HU" dirty="0" smtClean="0">
                <a:solidFill>
                  <a:schemeClr val="bg1"/>
                </a:solidFill>
              </a:rPr>
              <a:t>Közbiztonság népszerűsítését szolgáló rendezvény.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Nem támogatható tevékenységek:</a:t>
            </a:r>
          </a:p>
          <a:p>
            <a:r>
              <a:rPr lang="hu-HU" dirty="0">
                <a:solidFill>
                  <a:schemeClr val="bg1"/>
                </a:solidFill>
              </a:rPr>
              <a:t>Marketing.</a:t>
            </a:r>
          </a:p>
          <a:p>
            <a:r>
              <a:rPr lang="hu-HU" dirty="0">
                <a:solidFill>
                  <a:schemeClr val="bg1"/>
                </a:solidFill>
              </a:rPr>
              <a:t>Tanulmány készítés.</a:t>
            </a:r>
          </a:p>
          <a:p>
            <a:r>
              <a:rPr lang="hu-HU" dirty="0">
                <a:solidFill>
                  <a:schemeClr val="bg1"/>
                </a:solidFill>
              </a:rPr>
              <a:t>Képzés.</a:t>
            </a:r>
          </a:p>
        </p:txBody>
      </p:sp>
    </p:spTree>
    <p:extLst>
      <p:ext uri="{BB962C8B-B14F-4D97-AF65-F5344CB8AC3E}">
        <p14:creationId xmlns:p14="http://schemas.microsoft.com/office/powerpoint/2010/main" val="18398044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3392" y="476672"/>
            <a:ext cx="11017224" cy="5832648"/>
          </a:xfrm>
        </p:spPr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területén</a:t>
            </a:r>
          </a:p>
          <a:p>
            <a:r>
              <a:rPr lang="hu-HU" dirty="0">
                <a:solidFill>
                  <a:schemeClr val="bg1"/>
                </a:solidFill>
              </a:rPr>
              <a:t>megvalósuló tevékenységek támogathatók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Benyújtás kezdete: 2018.03.05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támogatás </a:t>
            </a:r>
            <a:r>
              <a:rPr lang="hu-HU" dirty="0">
                <a:solidFill>
                  <a:schemeClr val="bg1"/>
                </a:solidFill>
              </a:rPr>
              <a:t>intenzitása hátrányos településen 95 </a:t>
            </a:r>
            <a:r>
              <a:rPr lang="hu-HU" dirty="0" smtClean="0">
                <a:solidFill>
                  <a:schemeClr val="bg1"/>
                </a:solidFill>
              </a:rPr>
              <a:t>%, nem hátrányos településen 85 %.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414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54158"/>
          </a:xfrm>
        </p:spPr>
        <p:txBody>
          <a:bodyPr>
            <a:noAutofit/>
          </a:bodyPr>
          <a:lstStyle/>
          <a:p>
            <a:pPr algn="ctr"/>
            <a:r>
              <a:rPr lang="hu-HU" sz="1800" b="1" i="1" dirty="0" smtClean="0">
                <a:solidFill>
                  <a:schemeClr val="bg1"/>
                </a:solidFill>
              </a:rPr>
              <a:t>6. Speciális </a:t>
            </a:r>
            <a:r>
              <a:rPr lang="hu-HU" sz="1800" b="1" i="1" dirty="0">
                <a:solidFill>
                  <a:schemeClr val="bg1"/>
                </a:solidFill>
              </a:rPr>
              <a:t>háziorvosi ellátások kialakításának, fejlesztésének a támogatása, szuroprogramok kialakítása, népszerusítése</a:t>
            </a:r>
            <a:endParaRPr lang="hu-HU" sz="18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68" y="1196752"/>
            <a:ext cx="11161240" cy="5184576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Támogatási összeg: 500000 </a:t>
            </a:r>
            <a:r>
              <a:rPr lang="hu-HU" dirty="0">
                <a:solidFill>
                  <a:schemeClr val="bg1"/>
                </a:solidFill>
              </a:rPr>
              <a:t>- 1500000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15000000 </a:t>
            </a:r>
            <a:r>
              <a:rPr lang="hu-HU" dirty="0" smtClean="0">
                <a:solidFill>
                  <a:schemeClr val="bg1"/>
                </a:solidFill>
              </a:rPr>
              <a:t>Ft</a:t>
            </a:r>
          </a:p>
          <a:p>
            <a:r>
              <a:rPr lang="hu-HU" b="1" dirty="0">
                <a:solidFill>
                  <a:schemeClr val="bg1"/>
                </a:solidFill>
              </a:rPr>
              <a:t>Tevékenység </a:t>
            </a:r>
            <a:endParaRPr lang="hu-HU" b="1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Eszközbeszerzés </a:t>
            </a:r>
            <a:r>
              <a:rPr lang="hu-HU" dirty="0">
                <a:solidFill>
                  <a:schemeClr val="bg1"/>
                </a:solidFill>
              </a:rPr>
              <a:t>A házi - és gyermekorvosi szolgáltatások eszközfejlesztésének támogatása</a:t>
            </a:r>
          </a:p>
          <a:p>
            <a:r>
              <a:rPr lang="hu-HU" dirty="0" err="1">
                <a:solidFill>
                  <a:schemeClr val="bg1"/>
                </a:solidFill>
              </a:rPr>
              <a:t>Infrastruktúrális</a:t>
            </a:r>
            <a:r>
              <a:rPr lang="hu-HU" dirty="0">
                <a:solidFill>
                  <a:schemeClr val="bg1"/>
                </a:solidFill>
              </a:rPr>
              <a:t> beruházás A házi - és gyermekorvosi szolgáltatások infrastrukturálisberuházásainak </a:t>
            </a:r>
            <a:r>
              <a:rPr lang="hu-HU" dirty="0" smtClean="0">
                <a:solidFill>
                  <a:schemeClr val="bg1"/>
                </a:solidFill>
              </a:rPr>
              <a:t>támogatása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Önállóan nem támogatható tevékenység: Képzés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Nem támogatható tevékenység: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Rendezvény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Akadálymentesítés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Marketing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 pályázat konzorciumban is benyújtható.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0612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188640"/>
            <a:ext cx="10058400" cy="453954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332656"/>
            <a:ext cx="11233248" cy="5976664"/>
          </a:xfrm>
        </p:spPr>
        <p:txBody>
          <a:bodyPr>
            <a:normAutofit fontScale="85000" lnSpcReduction="10000"/>
          </a:bodyPr>
          <a:lstStyle/>
          <a:p>
            <a:r>
              <a:rPr lang="hu-HU" dirty="0">
                <a:solidFill>
                  <a:schemeClr val="bg1"/>
                </a:solidFill>
              </a:rPr>
              <a:t>Korlátolt </a:t>
            </a:r>
            <a:r>
              <a:rPr lang="hu-HU" dirty="0" smtClean="0">
                <a:solidFill>
                  <a:schemeClr val="bg1"/>
                </a:solidFill>
              </a:rPr>
              <a:t>felelősségű </a:t>
            </a:r>
            <a:r>
              <a:rPr lang="hu-HU" dirty="0">
                <a:solidFill>
                  <a:schemeClr val="bg1"/>
                </a:solidFill>
              </a:rPr>
              <a:t>társaság (113)</a:t>
            </a:r>
          </a:p>
          <a:p>
            <a:r>
              <a:rPr lang="hu-HU" dirty="0">
                <a:solidFill>
                  <a:schemeClr val="bg1"/>
                </a:solidFill>
              </a:rPr>
              <a:t>Egyéb 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>
                <a:solidFill>
                  <a:schemeClr val="bg1"/>
                </a:solidFill>
              </a:rPr>
              <a:t>Közkereseti társaság (116)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területén</a:t>
            </a:r>
          </a:p>
          <a:p>
            <a:r>
              <a:rPr lang="hu-HU" dirty="0">
                <a:solidFill>
                  <a:schemeClr val="bg1"/>
                </a:solidFill>
              </a:rPr>
              <a:t>megvalósuló tevékenységek támogathatók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Benyújtás: 2018.02.05</a:t>
            </a:r>
          </a:p>
          <a:p>
            <a:r>
              <a:rPr lang="hu-HU" dirty="0">
                <a:solidFill>
                  <a:schemeClr val="bg1"/>
                </a:solidFill>
              </a:rPr>
              <a:t>A támogatás intenzitása hátrányos településen 70 %,nem hátrányos településen 60 % </a:t>
            </a:r>
            <a:r>
              <a:rPr lang="hu-HU" dirty="0" smtClean="0">
                <a:solidFill>
                  <a:schemeClr val="bg1"/>
                </a:solidFill>
              </a:rPr>
              <a:t>jövedelemtermelő </a:t>
            </a:r>
            <a:r>
              <a:rPr lang="hu-HU" dirty="0">
                <a:solidFill>
                  <a:schemeClr val="bg1"/>
                </a:solidFill>
              </a:rPr>
              <a:t>beruházás esetén, nem </a:t>
            </a:r>
            <a:r>
              <a:rPr lang="hu-HU" dirty="0" smtClean="0">
                <a:solidFill>
                  <a:schemeClr val="bg1"/>
                </a:solidFill>
              </a:rPr>
              <a:t>jövedelemtermelő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95 %, nem </a:t>
            </a:r>
            <a:r>
              <a:rPr lang="hu-HU" dirty="0" smtClean="0">
                <a:solidFill>
                  <a:schemeClr val="bg1"/>
                </a:solidFill>
              </a:rPr>
              <a:t>hátrányos </a:t>
            </a:r>
            <a:r>
              <a:rPr lang="hu-HU" dirty="0">
                <a:solidFill>
                  <a:schemeClr val="bg1"/>
                </a:solidFill>
              </a:rPr>
              <a:t>településen pedig 85</a:t>
            </a:r>
            <a:r>
              <a:rPr lang="hu-HU" dirty="0" smtClean="0">
                <a:solidFill>
                  <a:schemeClr val="bg1"/>
                </a:solidFill>
              </a:rPr>
              <a:t>%.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Képzés: 20 %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377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626166"/>
          </a:xfrm>
        </p:spPr>
        <p:txBody>
          <a:bodyPr>
            <a:normAutofit/>
          </a:bodyPr>
          <a:lstStyle/>
          <a:p>
            <a:pPr algn="ctr"/>
            <a:r>
              <a:rPr lang="hu-HU" sz="1800" b="1" i="1" dirty="0" smtClean="0">
                <a:solidFill>
                  <a:schemeClr val="bg1"/>
                </a:solidFill>
              </a:rPr>
              <a:t>7. Vallási</a:t>
            </a:r>
            <a:r>
              <a:rPr lang="hu-HU" sz="1800" b="1" i="1" dirty="0">
                <a:solidFill>
                  <a:schemeClr val="bg1"/>
                </a:solidFill>
              </a:rPr>
              <a:t>, kegyeleti és közösségi </a:t>
            </a:r>
            <a:r>
              <a:rPr lang="hu-HU" sz="1800" b="1" i="1" dirty="0" smtClean="0">
                <a:solidFill>
                  <a:schemeClr val="bg1"/>
                </a:solidFill>
              </a:rPr>
              <a:t>rendeltetésű </a:t>
            </a:r>
            <a:r>
              <a:rPr lang="hu-HU" sz="1800" b="1" i="1" dirty="0">
                <a:solidFill>
                  <a:schemeClr val="bg1"/>
                </a:solidFill>
              </a:rPr>
              <a:t>ingatlanok, eszközök rehabilitációjának, fejlesztésének támogatása</a:t>
            </a:r>
            <a:endParaRPr lang="hu-HU" sz="18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3392" y="1412776"/>
            <a:ext cx="10945216" cy="4622264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Támogatási összeg: 1000000 </a:t>
            </a:r>
            <a:r>
              <a:rPr lang="hu-HU" dirty="0">
                <a:solidFill>
                  <a:schemeClr val="bg1"/>
                </a:solidFill>
              </a:rPr>
              <a:t>- 3500000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65.000.000 </a:t>
            </a:r>
            <a:r>
              <a:rPr lang="hu-HU" dirty="0">
                <a:solidFill>
                  <a:schemeClr val="bg1"/>
                </a:solidFill>
              </a:rPr>
              <a:t>Ft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b="1" dirty="0">
                <a:solidFill>
                  <a:schemeClr val="bg1"/>
                </a:solidFill>
              </a:rPr>
              <a:t>Tevékenység </a:t>
            </a:r>
            <a:endParaRPr lang="hu-HU" b="1" dirty="0" smtClean="0">
              <a:solidFill>
                <a:schemeClr val="bg1"/>
              </a:solidFill>
            </a:endParaRPr>
          </a:p>
          <a:p>
            <a:pPr algn="just"/>
            <a:r>
              <a:rPr lang="hu-HU" dirty="0" smtClean="0">
                <a:solidFill>
                  <a:schemeClr val="bg1"/>
                </a:solidFill>
              </a:rPr>
              <a:t>Közösségi </a:t>
            </a:r>
            <a:r>
              <a:rPr lang="hu-HU" dirty="0">
                <a:solidFill>
                  <a:schemeClr val="bg1"/>
                </a:solidFill>
              </a:rPr>
              <a:t>létesítmények felújítása</a:t>
            </a:r>
            <a:r>
              <a:rPr lang="hu-HU" dirty="0" smtClean="0">
                <a:solidFill>
                  <a:schemeClr val="bg1"/>
                </a:solidFill>
              </a:rPr>
              <a:t>, korszerűsítése</a:t>
            </a:r>
            <a:r>
              <a:rPr lang="hu-HU" dirty="0">
                <a:solidFill>
                  <a:schemeClr val="bg1"/>
                </a:solidFill>
              </a:rPr>
              <a:t>, fejlesztése.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Támogatás </a:t>
            </a:r>
            <a:r>
              <a:rPr lang="hu-HU" dirty="0" smtClean="0">
                <a:solidFill>
                  <a:schemeClr val="bg1"/>
                </a:solidFill>
              </a:rPr>
              <a:t>vehető </a:t>
            </a:r>
            <a:r>
              <a:rPr lang="hu-HU" dirty="0">
                <a:solidFill>
                  <a:schemeClr val="bg1"/>
                </a:solidFill>
              </a:rPr>
              <a:t>igénybe közösségi létesítmények sportpályák szabadtéri színpadok,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rendezvényterek, </a:t>
            </a:r>
            <a:r>
              <a:rPr lang="hu-HU" dirty="0" smtClean="0">
                <a:solidFill>
                  <a:schemeClr val="bg1"/>
                </a:solidFill>
              </a:rPr>
              <a:t>lőterek </a:t>
            </a:r>
            <a:r>
              <a:rPr lang="hu-HU" dirty="0">
                <a:solidFill>
                  <a:schemeClr val="bg1"/>
                </a:solidFill>
              </a:rPr>
              <a:t>és strandok felújítására, </a:t>
            </a:r>
            <a:r>
              <a:rPr lang="hu-HU" dirty="0" smtClean="0">
                <a:solidFill>
                  <a:schemeClr val="bg1"/>
                </a:solidFill>
              </a:rPr>
              <a:t>korszerűsítésére</a:t>
            </a:r>
            <a:r>
              <a:rPr lang="hu-HU" dirty="0">
                <a:solidFill>
                  <a:schemeClr val="bg1"/>
                </a:solidFill>
              </a:rPr>
              <a:t>, mesekertek kialakítására,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felújítására, a felsorolt létesítményekhez kapcsolódó kiszolgáló egységek fejlesztésére.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Egyházi és nem egyházi </a:t>
            </a:r>
            <a:r>
              <a:rPr lang="hu-HU" dirty="0" smtClean="0">
                <a:solidFill>
                  <a:schemeClr val="bg1"/>
                </a:solidFill>
              </a:rPr>
              <a:t>létesítmények felújítása</a:t>
            </a:r>
            <a:r>
              <a:rPr lang="hu-HU" dirty="0">
                <a:solidFill>
                  <a:schemeClr val="bg1"/>
                </a:solidFill>
              </a:rPr>
              <a:t>, kialakítása; </a:t>
            </a:r>
            <a:r>
              <a:rPr lang="hu-HU" dirty="0" smtClean="0">
                <a:solidFill>
                  <a:schemeClr val="bg1"/>
                </a:solidFill>
              </a:rPr>
              <a:t>valamint eszközbeszerzés</a:t>
            </a:r>
            <a:endParaRPr lang="hu-HU" dirty="0">
              <a:solidFill>
                <a:schemeClr val="bg1"/>
              </a:solidFill>
            </a:endParaRPr>
          </a:p>
          <a:p>
            <a:pPr algn="just"/>
            <a:r>
              <a:rPr lang="hu-HU" dirty="0">
                <a:solidFill>
                  <a:schemeClr val="bg1"/>
                </a:solidFill>
              </a:rPr>
              <a:t>Támogatás </a:t>
            </a:r>
            <a:r>
              <a:rPr lang="hu-HU" dirty="0" smtClean="0">
                <a:solidFill>
                  <a:schemeClr val="bg1"/>
                </a:solidFill>
              </a:rPr>
              <a:t>vehető </a:t>
            </a:r>
            <a:r>
              <a:rPr lang="hu-HU" dirty="0">
                <a:solidFill>
                  <a:schemeClr val="bg1"/>
                </a:solidFill>
              </a:rPr>
              <a:t>igénybe </a:t>
            </a:r>
            <a:r>
              <a:rPr lang="hu-HU" dirty="0" smtClean="0">
                <a:solidFill>
                  <a:schemeClr val="bg1"/>
                </a:solidFill>
              </a:rPr>
              <a:t>temetők</a:t>
            </a:r>
            <a:r>
              <a:rPr lang="hu-HU" dirty="0">
                <a:solidFill>
                  <a:schemeClr val="bg1"/>
                </a:solidFill>
              </a:rPr>
              <a:t>, ravatalozók kálváriák, keresztek, feszületek, haranglábak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felújítására, kialakítására, valamint kegyeleti eszközök, orgona, beszerzésére és javítására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Eszközbeszerzés </a:t>
            </a:r>
            <a:r>
              <a:rPr lang="hu-HU" dirty="0" smtClean="0">
                <a:solidFill>
                  <a:schemeClr val="bg1"/>
                </a:solidFill>
              </a:rPr>
              <a:t>Temetők</a:t>
            </a:r>
            <a:r>
              <a:rPr lang="hu-HU" dirty="0">
                <a:solidFill>
                  <a:schemeClr val="bg1"/>
                </a:solidFill>
              </a:rPr>
              <a:t>, ravatalozók kálváriák, keresztek, feszületek, haranglábak felújításához, kialakításához,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valamint kegyeleti eszközök, orgona, </a:t>
            </a:r>
            <a:r>
              <a:rPr lang="hu-HU" dirty="0" smtClean="0">
                <a:solidFill>
                  <a:schemeClr val="bg1"/>
                </a:solidFill>
              </a:rPr>
              <a:t>beszerzéséhez</a:t>
            </a:r>
            <a:r>
              <a:rPr lang="hu-HU" dirty="0">
                <a:solidFill>
                  <a:schemeClr val="bg1"/>
                </a:solidFill>
              </a:rPr>
              <a:t>, javításához, az önkormányzatok és non-profit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szervezetek által fenntartott közösségi létesítmények, sportpályák szabadtéri színpadok,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rendezvényterek, </a:t>
            </a:r>
            <a:r>
              <a:rPr lang="hu-HU" dirty="0" smtClean="0">
                <a:solidFill>
                  <a:schemeClr val="bg1"/>
                </a:solidFill>
              </a:rPr>
              <a:t>lőterek </a:t>
            </a:r>
            <a:r>
              <a:rPr lang="hu-HU" dirty="0">
                <a:solidFill>
                  <a:schemeClr val="bg1"/>
                </a:solidFill>
              </a:rPr>
              <a:t>és strandok felújításához, </a:t>
            </a:r>
            <a:r>
              <a:rPr lang="hu-HU" dirty="0" smtClean="0">
                <a:solidFill>
                  <a:schemeClr val="bg1"/>
                </a:solidFill>
              </a:rPr>
              <a:t>korszerűsítéséhez</a:t>
            </a:r>
            <a:r>
              <a:rPr lang="hu-HU" dirty="0">
                <a:solidFill>
                  <a:schemeClr val="bg1"/>
                </a:solidFill>
              </a:rPr>
              <a:t>, mesekertek kialakításához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kapcsolódó eszközbeszerzésre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r>
              <a:rPr lang="hu-HU" dirty="0" smtClean="0">
                <a:solidFill>
                  <a:schemeClr val="bg1"/>
                </a:solidFill>
              </a:rPr>
              <a:t>Önállóan nem támogatható tevékenység: </a:t>
            </a:r>
            <a:r>
              <a:rPr lang="hu-HU" dirty="0">
                <a:solidFill>
                  <a:schemeClr val="bg1"/>
                </a:solidFill>
              </a:rPr>
              <a:t>Akadálymentesítés.</a:t>
            </a:r>
            <a:endParaRPr lang="hu-HU" dirty="0" smtClean="0">
              <a:solidFill>
                <a:schemeClr val="bg1"/>
              </a:solidFill>
            </a:endParaRPr>
          </a:p>
          <a:p>
            <a:pPr algn="just"/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8262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10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07368" y="692696"/>
            <a:ext cx="11161240" cy="5976664"/>
          </a:xfrm>
        </p:spPr>
        <p:txBody>
          <a:bodyPr>
            <a:normAutofit fontScale="775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Nem támogatható tevékenységek: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Marketing, Rendezvény, Tanulmány, Képzés.</a:t>
            </a:r>
          </a:p>
          <a:p>
            <a:r>
              <a:rPr lang="hu-HU" dirty="0">
                <a:solidFill>
                  <a:schemeClr val="bg1"/>
                </a:solidFill>
              </a:rPr>
              <a:t>Bevett egyház (551)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>
                <a:solidFill>
                  <a:schemeClr val="bg1"/>
                </a:solidFill>
              </a:rPr>
              <a:t>Egyesülés (591)</a:t>
            </a:r>
          </a:p>
          <a:p>
            <a:r>
              <a:rPr lang="hu-HU" dirty="0">
                <a:solidFill>
                  <a:schemeClr val="bg1"/>
                </a:solidFill>
              </a:rPr>
              <a:t>Korlátolt </a:t>
            </a:r>
            <a:r>
              <a:rPr lang="hu-HU" dirty="0" smtClean="0">
                <a:solidFill>
                  <a:schemeClr val="bg1"/>
                </a:solidFill>
              </a:rPr>
              <a:t>felelősségű </a:t>
            </a:r>
            <a:r>
              <a:rPr lang="hu-HU" dirty="0">
                <a:solidFill>
                  <a:schemeClr val="bg1"/>
                </a:solidFill>
              </a:rPr>
              <a:t>társaság (113)</a:t>
            </a:r>
          </a:p>
          <a:p>
            <a:r>
              <a:rPr lang="hu-HU" dirty="0">
                <a:solidFill>
                  <a:schemeClr val="bg1"/>
                </a:solidFill>
              </a:rPr>
              <a:t>Agrárgazdasági szövetkezet (124)</a:t>
            </a:r>
          </a:p>
          <a:p>
            <a:r>
              <a:rPr lang="hu-HU" dirty="0">
                <a:solidFill>
                  <a:schemeClr val="bg1"/>
                </a:solidFill>
              </a:rPr>
              <a:t>Egyéb 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Sportegyesület (521</a:t>
            </a:r>
            <a:r>
              <a:rPr lang="hu-HU" dirty="0" smtClean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Vallási tevékenységet </a:t>
            </a:r>
            <a:r>
              <a:rPr lang="hu-HU" dirty="0" smtClean="0">
                <a:solidFill>
                  <a:schemeClr val="bg1"/>
                </a:solidFill>
              </a:rPr>
              <a:t>végző </a:t>
            </a:r>
            <a:r>
              <a:rPr lang="hu-HU" dirty="0">
                <a:solidFill>
                  <a:schemeClr val="bg1"/>
                </a:solidFill>
              </a:rPr>
              <a:t>szervezet (525)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</a:t>
            </a:r>
            <a:r>
              <a:rPr lang="hu-HU" dirty="0" smtClean="0">
                <a:solidFill>
                  <a:schemeClr val="bg1"/>
                </a:solidFill>
              </a:rPr>
              <a:t>területén megvalósuló </a:t>
            </a:r>
            <a:r>
              <a:rPr lang="hu-HU" dirty="0">
                <a:solidFill>
                  <a:schemeClr val="bg1"/>
                </a:solidFill>
              </a:rPr>
              <a:t>tevékenységek támogathatók.</a:t>
            </a:r>
          </a:p>
        </p:txBody>
      </p:sp>
      <p:sp>
        <p:nvSpPr>
          <p:cNvPr id="4" name="Téglalap 3"/>
          <p:cNvSpPr/>
          <p:nvPr/>
        </p:nvSpPr>
        <p:spPr>
          <a:xfrm>
            <a:off x="7104112" y="1124744"/>
            <a:ext cx="3816424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Benyújtás kezdete: </a:t>
            </a:r>
          </a:p>
          <a:p>
            <a:pPr algn="ctr"/>
            <a:r>
              <a:rPr lang="hu-HU" dirty="0" smtClean="0">
                <a:solidFill>
                  <a:schemeClr val="bg1"/>
                </a:solidFill>
              </a:rPr>
              <a:t>2018.04.05.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A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támogatás intenzitása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70 %,nem hátrányos településen 60 %. A támogatás intenzitás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nem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95 %, nem hátrányos településen 85 %.</a:t>
            </a:r>
          </a:p>
        </p:txBody>
      </p:sp>
    </p:spTree>
    <p:extLst>
      <p:ext uri="{BB962C8B-B14F-4D97-AF65-F5344CB8AC3E}">
        <p14:creationId xmlns:p14="http://schemas.microsoft.com/office/powerpoint/2010/main" val="40557647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50102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95400" y="642594"/>
            <a:ext cx="10729192" cy="5392446"/>
          </a:xfrm>
        </p:spPr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Előleg 50 %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Befejezés: 24 hónap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Első KK benyújtás</a:t>
            </a:r>
            <a:r>
              <a:rPr lang="hu-HU" smtClean="0">
                <a:solidFill>
                  <a:schemeClr val="bg1"/>
                </a:solidFill>
              </a:rPr>
              <a:t>: </a:t>
            </a:r>
            <a:r>
              <a:rPr lang="hu-HU" smtClean="0">
                <a:solidFill>
                  <a:schemeClr val="bg1"/>
                </a:solidFill>
              </a:rPr>
              <a:t>12 </a:t>
            </a:r>
            <a:r>
              <a:rPr lang="hu-HU" dirty="0" smtClean="0">
                <a:solidFill>
                  <a:schemeClr val="bg1"/>
                </a:solidFill>
              </a:rPr>
              <a:t>hónapon belül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Tervek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Műszaki ellenőr építési beruházásnál kötelező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HFS-</a:t>
            </a:r>
            <a:r>
              <a:rPr lang="hu-HU" dirty="0" err="1" smtClean="0">
                <a:solidFill>
                  <a:schemeClr val="bg1"/>
                </a:solidFill>
              </a:rPr>
              <a:t>hez</a:t>
            </a:r>
            <a:r>
              <a:rPr lang="hu-HU" dirty="0" smtClean="0">
                <a:solidFill>
                  <a:schemeClr val="bg1"/>
                </a:solidFill>
              </a:rPr>
              <a:t> illeszkedés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LEADER ÁUF  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205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6800" y="620688"/>
            <a:ext cx="10058400" cy="5414352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algn="ctr"/>
            <a:r>
              <a:rPr lang="hu-HU" sz="4800" dirty="0" smtClean="0">
                <a:solidFill>
                  <a:schemeClr val="tx2">
                    <a:lumMod val="75000"/>
                  </a:schemeClr>
                </a:solidFill>
              </a:rPr>
              <a:t>Köszönöm megtisztelő figyelmüket!</a:t>
            </a: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2"/>
              </a:rPr>
              <a:t>www.mvh-hacs.hu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forrai.kriszti</a:t>
            </a:r>
            <a:r>
              <a:rPr lang="hu-HU" sz="3500" dirty="0" smtClean="0">
                <a:solidFill>
                  <a:schemeClr val="bg1"/>
                </a:solidFill>
                <a:hlinkClick r:id="rId3"/>
              </a:rPr>
              <a:t>@</a:t>
            </a:r>
            <a:r>
              <a:rPr lang="hu-HU" sz="3500" dirty="0" err="1" smtClean="0">
                <a:solidFill>
                  <a:schemeClr val="bg1"/>
                </a:solidFill>
                <a:hlinkClick r:id="rId3"/>
              </a:rPr>
              <a:t>gmail.com</a:t>
            </a:r>
            <a:endParaRPr lang="hu-HU" sz="3500" dirty="0" smtClean="0">
              <a:solidFill>
                <a:schemeClr val="bg1"/>
              </a:solidFill>
            </a:endParaRPr>
          </a:p>
          <a:p>
            <a:pPr algn="ctr"/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Vidák Krisztina</a:t>
            </a:r>
          </a:p>
          <a:p>
            <a:pPr algn="ctr"/>
            <a:r>
              <a:rPr lang="hu-HU" sz="3500" dirty="0">
                <a:solidFill>
                  <a:schemeClr val="tx2">
                    <a:lumMod val="75000"/>
                  </a:schemeClr>
                </a:solidFill>
              </a:rPr>
              <a:t>m</a:t>
            </a:r>
            <a:r>
              <a:rPr lang="hu-HU" sz="3500" dirty="0" smtClean="0">
                <a:solidFill>
                  <a:schemeClr val="tx2">
                    <a:lumMod val="75000"/>
                  </a:schemeClr>
                </a:solidFill>
              </a:rPr>
              <a:t>unkaszervezet-vezető</a:t>
            </a:r>
            <a:endParaRPr lang="hu-HU" sz="35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98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58214"/>
          </a:xfrm>
        </p:spPr>
        <p:txBody>
          <a:bodyPr>
            <a:normAutofit/>
          </a:bodyPr>
          <a:lstStyle/>
          <a:p>
            <a:pPr algn="ctr"/>
            <a:r>
              <a:rPr lang="hu-HU" sz="3200" dirty="0" smtClean="0">
                <a:solidFill>
                  <a:schemeClr val="bg1"/>
                </a:solidFill>
              </a:rPr>
              <a:t>LEADER pályázatok benyújtásának a folyamata</a:t>
            </a:r>
            <a:endParaRPr lang="hu-HU" sz="3200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23392" y="1628800"/>
            <a:ext cx="10945216" cy="4752528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7 db </a:t>
            </a:r>
            <a:r>
              <a:rPr lang="hu-HU" dirty="0">
                <a:solidFill>
                  <a:schemeClr val="bg1"/>
                </a:solidFill>
              </a:rPr>
              <a:t>pályázati </a:t>
            </a:r>
            <a:r>
              <a:rPr lang="hu-HU" dirty="0" smtClean="0">
                <a:solidFill>
                  <a:schemeClr val="bg1"/>
                </a:solidFill>
              </a:rPr>
              <a:t>felhívást:</a:t>
            </a:r>
          </a:p>
          <a:p>
            <a:r>
              <a:rPr lang="hu-HU" u="sng" dirty="0" smtClean="0">
                <a:solidFill>
                  <a:schemeClr val="bg1"/>
                </a:solidFill>
                <a:hlinkClick r:id="rId2"/>
              </a:rPr>
              <a:t>https</a:t>
            </a:r>
            <a:r>
              <a:rPr lang="hu-HU" u="sng" dirty="0">
                <a:solidFill>
                  <a:schemeClr val="bg1"/>
                </a:solidFill>
                <a:hlinkClick r:id="rId2"/>
              </a:rPr>
              <a:t>://</a:t>
            </a:r>
            <a:r>
              <a:rPr lang="hu-HU" u="sng" dirty="0" smtClean="0">
                <a:solidFill>
                  <a:schemeClr val="bg1"/>
                </a:solidFill>
                <a:hlinkClick r:id="rId2"/>
              </a:rPr>
              <a:t>e-erelem.mvh.</a:t>
            </a:r>
            <a:r>
              <a:rPr lang="hu-HU" b="1" dirty="0" smtClean="0">
                <a:solidFill>
                  <a:schemeClr val="bg1"/>
                </a:solidFill>
                <a:hlinkClick r:id="rId3"/>
              </a:rPr>
              <a:t>allamkincstar.gov.hu/enter/leaderbongeszo/leaderBongeszo.</a:t>
            </a:r>
            <a:r>
              <a:rPr lang="hu-HU" b="1" u="sng" dirty="0" smtClean="0">
                <a:solidFill>
                  <a:schemeClr val="bg1"/>
                </a:solidFill>
                <a:hlinkClick r:id="rId3"/>
              </a:rPr>
              <a:t>xhtml</a:t>
            </a:r>
            <a:endParaRPr lang="hu-HU" b="1" u="sng" dirty="0" smtClean="0">
              <a:solidFill>
                <a:schemeClr val="bg1"/>
              </a:solidFill>
            </a:endParaRPr>
          </a:p>
          <a:p>
            <a:r>
              <a:rPr lang="hu-HU" b="1" u="sng" dirty="0" smtClean="0">
                <a:solidFill>
                  <a:schemeClr val="bg1"/>
                </a:solidFill>
              </a:rPr>
              <a:t>www.mvh-hacs.hu/leader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Két db gazdaságfejlesztési intézkedés benyújtása: 2018</a:t>
            </a:r>
            <a:r>
              <a:rPr lang="hu-HU" dirty="0">
                <a:solidFill>
                  <a:schemeClr val="bg1"/>
                </a:solidFill>
              </a:rPr>
              <a:t>. január 2-ától </a:t>
            </a:r>
            <a:r>
              <a:rPr lang="hu-HU" dirty="0" smtClean="0">
                <a:solidFill>
                  <a:schemeClr val="bg1"/>
                </a:solidFill>
              </a:rPr>
              <a:t>szakaszzárásig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Az öt db szolgáltatásfejlesztési intézkedés benyújtása: 2018. február 2-ától szakaszzárásig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b="1" u="sng" dirty="0">
                <a:solidFill>
                  <a:schemeClr val="bg1"/>
                </a:solidFill>
              </a:rPr>
              <a:t>https://www.mvh.allamkincstar.</a:t>
            </a:r>
            <a:r>
              <a:rPr lang="hu-HU" b="1" u="sng" dirty="0">
                <a:solidFill>
                  <a:schemeClr val="bg1"/>
                </a:solidFill>
                <a:hlinkClick r:id="rId4"/>
              </a:rPr>
              <a:t>gov.hu/e-ugyintezes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sz="2000" b="1" dirty="0" smtClean="0">
                <a:solidFill>
                  <a:schemeClr val="bg1"/>
                </a:solidFill>
              </a:rPr>
              <a:t>Feltétel: HBB </a:t>
            </a:r>
            <a:r>
              <a:rPr lang="hu-HU" sz="2000" b="1" dirty="0">
                <a:solidFill>
                  <a:schemeClr val="bg1"/>
                </a:solidFill>
              </a:rPr>
              <a:t>(Helyi Bíráló Bizottság) </a:t>
            </a:r>
            <a:r>
              <a:rPr lang="hu-HU" sz="2000" b="1" dirty="0" smtClean="0">
                <a:solidFill>
                  <a:schemeClr val="bg1"/>
                </a:solidFill>
              </a:rPr>
              <a:t>TÁMOGATÓ </a:t>
            </a:r>
            <a:r>
              <a:rPr lang="hu-HU" sz="2000" b="1" dirty="0">
                <a:solidFill>
                  <a:schemeClr val="bg1"/>
                </a:solidFill>
              </a:rPr>
              <a:t>OKIRAT. Az elektronikus felületen keresztül benyújtott pályázat a támogató okirat csatolása nélkül azonnali elutasításra kerül! </a:t>
            </a:r>
          </a:p>
          <a:p>
            <a:r>
              <a:rPr lang="hu-HU" b="1" dirty="0">
                <a:solidFill>
                  <a:schemeClr val="bg1"/>
                </a:solidFill>
              </a:rPr>
              <a:t>A támogató okirat megszerzéséhez az alábbiak szükségesek: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Pályázati adatlap elkészítése, </a:t>
            </a:r>
            <a:r>
              <a:rPr lang="hu-HU" b="1" dirty="0" smtClean="0">
                <a:solidFill>
                  <a:schemeClr val="bg1"/>
                </a:solidFill>
              </a:rPr>
              <a:t>2018.01.02-től </a:t>
            </a:r>
            <a:r>
              <a:rPr lang="hu-HU" b="1" dirty="0">
                <a:solidFill>
                  <a:schemeClr val="bg1"/>
                </a:solidFill>
              </a:rPr>
              <a:t>2018.02.02-ig nyújthat be személyesen a Kárász, Petőfi S. u. 21. sz. alatti LEADER irodába. 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A pályázati adatlap formanyomtatványa az alábbi linkről tölthető le: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b="1" dirty="0" smtClean="0">
                <a:solidFill>
                  <a:schemeClr val="bg1"/>
                </a:solidFill>
                <a:hlinkClick r:id="rId5"/>
              </a:rPr>
              <a:t>www.mvh-hacs.hu/leader</a:t>
            </a:r>
            <a:endParaRPr lang="hu-HU" b="1" dirty="0" smtClean="0">
              <a:solidFill>
                <a:schemeClr val="bg1"/>
              </a:solidFill>
            </a:endParaRPr>
          </a:p>
          <a:p>
            <a:r>
              <a:rPr lang="hu-HU" b="1" dirty="0" smtClean="0">
                <a:solidFill>
                  <a:schemeClr val="bg1"/>
                </a:solidFill>
              </a:rPr>
              <a:t>Illeszkedés a HFS-</a:t>
            </a:r>
            <a:r>
              <a:rPr lang="hu-HU" b="1" dirty="0" err="1" smtClean="0">
                <a:solidFill>
                  <a:schemeClr val="bg1"/>
                </a:solidFill>
              </a:rPr>
              <a:t>hez</a:t>
            </a:r>
            <a:r>
              <a:rPr lang="hu-HU" b="1" dirty="0">
                <a:solidFill>
                  <a:schemeClr val="bg1"/>
                </a:solidFill>
              </a:rPr>
              <a:t>!</a:t>
            </a:r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93119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1384" y="596875"/>
            <a:ext cx="11089232" cy="5568429"/>
          </a:xfrm>
        </p:spPr>
        <p:txBody>
          <a:bodyPr>
            <a:normAutofit lnSpcReduction="10000"/>
          </a:bodyPr>
          <a:lstStyle/>
          <a:p>
            <a:r>
              <a:rPr lang="hu-HU" dirty="0">
                <a:solidFill>
                  <a:schemeClr val="bg1"/>
                </a:solidFill>
              </a:rPr>
              <a:t>A beérkezett projekt adatlapokat a Mecsek-Völgység-Hegyhát Egyesület Helyi Bíráló Bizottsága bírálja </a:t>
            </a:r>
            <a:r>
              <a:rPr lang="hu-HU" dirty="0" smtClean="0">
                <a:solidFill>
                  <a:schemeClr val="bg1"/>
                </a:solidFill>
              </a:rPr>
              <a:t>el, folyamatosan.</a:t>
            </a:r>
          </a:p>
          <a:p>
            <a:r>
              <a:rPr lang="hu-HU" dirty="0">
                <a:solidFill>
                  <a:schemeClr val="bg1"/>
                </a:solidFill>
              </a:rPr>
              <a:t>A papír alapú pályázat  (1 példány) a vonatkozó melléklettel együttesen nyújtható be. A pályázati adatlapot a képviseletre jogosult személy, vagy meghatalmazottja adhatja le. A  költségvetést önálló mellékletként szükséges a pályázati adatlap mellé csatolni, mely részletesen tartalmazza az építési tételeket, vagy a beszerzendő eszközök listáját, azok összegét, valamint azok konkrét jellemzőit.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Tájékoztatás </a:t>
            </a:r>
            <a:r>
              <a:rPr lang="hu-HU" dirty="0">
                <a:solidFill>
                  <a:schemeClr val="bg1"/>
                </a:solidFill>
              </a:rPr>
              <a:t>céljából a HBB ülések ütemtervét honlapunkon (www.mvh-hacs.hu) közzé fogjuk tenni. </a:t>
            </a:r>
          </a:p>
          <a:p>
            <a:r>
              <a:rPr lang="hu-HU" dirty="0">
                <a:solidFill>
                  <a:schemeClr val="bg1"/>
                </a:solidFill>
              </a:rPr>
              <a:t>A HBB döntést követő 5 munkanapon belül a támogatást igénylő a pályázati adatlapon feltüntetett email címre fog értesítést kapni a támogató, vagy elutasító döntésről. </a:t>
            </a:r>
          </a:p>
          <a:p>
            <a:r>
              <a:rPr lang="hu-HU" dirty="0">
                <a:solidFill>
                  <a:schemeClr val="bg1"/>
                </a:solidFill>
              </a:rPr>
              <a:t>A pályázati adatlap nem hiánypótolható!</a:t>
            </a:r>
          </a:p>
          <a:p>
            <a:r>
              <a:rPr lang="hu-HU" dirty="0">
                <a:solidFill>
                  <a:schemeClr val="bg1"/>
                </a:solidFill>
              </a:rPr>
              <a:t> </a:t>
            </a:r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felhívásokkal, illetve az adatlap kitöltésére vonatkozó kérdésekkel kapcsolatban az alábbi elérhetőségeken állunk a tisztelt támogatást igénylők, illetve érdeklődők rendelkezésére:</a:t>
            </a:r>
          </a:p>
          <a:p>
            <a:r>
              <a:rPr lang="hu-HU" dirty="0">
                <a:solidFill>
                  <a:schemeClr val="bg1"/>
                </a:solidFill>
              </a:rPr>
              <a:t> </a:t>
            </a:r>
            <a:r>
              <a:rPr lang="hu-HU" dirty="0" smtClean="0">
                <a:solidFill>
                  <a:schemeClr val="bg1"/>
                </a:solidFill>
              </a:rPr>
              <a:t>Kárász</a:t>
            </a:r>
            <a:r>
              <a:rPr lang="hu-HU" dirty="0">
                <a:solidFill>
                  <a:schemeClr val="bg1"/>
                </a:solidFill>
              </a:rPr>
              <a:t>, Petőfi S. u. 21., ügyfélfogadási időben</a:t>
            </a:r>
          </a:p>
          <a:p>
            <a:r>
              <a:rPr lang="hu-HU" dirty="0">
                <a:solidFill>
                  <a:schemeClr val="bg1"/>
                </a:solidFill>
              </a:rPr>
              <a:t>telefonon: </a:t>
            </a:r>
            <a:r>
              <a:rPr lang="hu-HU" dirty="0" smtClean="0">
                <a:solidFill>
                  <a:schemeClr val="bg1"/>
                </a:solidFill>
              </a:rPr>
              <a:t>0630/432-4358, 0630/2232721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email-en: forrai.kriszti@gmail.com</a:t>
            </a:r>
          </a:p>
          <a:p>
            <a:r>
              <a:rPr lang="hu-HU" dirty="0">
                <a:solidFill>
                  <a:schemeClr val="bg1"/>
                </a:solidFill>
              </a:rPr>
              <a:t> </a:t>
            </a:r>
            <a:r>
              <a:rPr lang="hu-HU" dirty="0" smtClean="0">
                <a:solidFill>
                  <a:schemeClr val="bg1"/>
                </a:solidFill>
              </a:rPr>
              <a:t>A </a:t>
            </a:r>
            <a:r>
              <a:rPr lang="hu-HU" dirty="0">
                <a:solidFill>
                  <a:schemeClr val="bg1"/>
                </a:solidFill>
              </a:rPr>
              <a:t>pályázatok benyújtásával kapcsolatos információkat folyamatosan frissítjük a honlapunkon!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4745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79376" y="404664"/>
            <a:ext cx="11233248" cy="792088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Vállalkozás fejlesztés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1196752"/>
            <a:ext cx="11233248" cy="5328592"/>
          </a:xfrm>
        </p:spPr>
        <p:txBody>
          <a:bodyPr>
            <a:normAutofit fontScale="92500"/>
          </a:bodyPr>
          <a:lstStyle/>
          <a:p>
            <a:r>
              <a:rPr lang="hu-HU" b="1" i="1" dirty="0" smtClean="0">
                <a:solidFill>
                  <a:schemeClr val="bg1"/>
                </a:solidFill>
              </a:rPr>
              <a:t>1. A </a:t>
            </a:r>
            <a:r>
              <a:rPr lang="hu-HU" b="1" i="1" dirty="0">
                <a:solidFill>
                  <a:schemeClr val="bg1"/>
                </a:solidFill>
              </a:rPr>
              <a:t>hozzáadott értéket </a:t>
            </a:r>
            <a:r>
              <a:rPr lang="hu-HU" b="1" i="1" dirty="0" smtClean="0">
                <a:solidFill>
                  <a:schemeClr val="bg1"/>
                </a:solidFill>
              </a:rPr>
              <a:t>képviselő, </a:t>
            </a:r>
            <a:r>
              <a:rPr lang="hu-HU" b="1" i="1" dirty="0">
                <a:solidFill>
                  <a:schemeClr val="bg1"/>
                </a:solidFill>
              </a:rPr>
              <a:t>illetve </a:t>
            </a:r>
            <a:r>
              <a:rPr lang="hu-HU" b="1" i="1" dirty="0" err="1">
                <a:solidFill>
                  <a:schemeClr val="bg1"/>
                </a:solidFill>
              </a:rPr>
              <a:t>ökológiailag</a:t>
            </a:r>
            <a:r>
              <a:rPr lang="hu-HU" b="1" i="1" dirty="0">
                <a:solidFill>
                  <a:schemeClr val="bg1"/>
                </a:solidFill>
              </a:rPr>
              <a:t> </a:t>
            </a:r>
            <a:r>
              <a:rPr lang="hu-HU" b="1" i="1" dirty="0" smtClean="0">
                <a:solidFill>
                  <a:schemeClr val="bg1"/>
                </a:solidFill>
              </a:rPr>
              <a:t>előállított </a:t>
            </a:r>
            <a:r>
              <a:rPr lang="hu-HU" b="1" i="1" dirty="0">
                <a:solidFill>
                  <a:schemeClr val="bg1"/>
                </a:solidFill>
              </a:rPr>
              <a:t>helyi termékek termelési és piacra jutási feltételeinek </a:t>
            </a:r>
            <a:r>
              <a:rPr lang="hu-HU" b="1" i="1" dirty="0" smtClean="0">
                <a:solidFill>
                  <a:schemeClr val="bg1"/>
                </a:solidFill>
              </a:rPr>
              <a:t>fejlesztése</a:t>
            </a:r>
          </a:p>
          <a:p>
            <a:r>
              <a:rPr lang="hu-HU" b="1" i="1" dirty="0" smtClean="0">
                <a:solidFill>
                  <a:schemeClr val="bg1"/>
                </a:solidFill>
              </a:rPr>
              <a:t>2. Helyi-térségi szintű </a:t>
            </a:r>
            <a:r>
              <a:rPr lang="hu-HU" b="1" i="1" dirty="0" err="1">
                <a:solidFill>
                  <a:schemeClr val="bg1"/>
                </a:solidFill>
              </a:rPr>
              <a:t>öko</a:t>
            </a:r>
            <a:r>
              <a:rPr lang="hu-HU" b="1" i="1" dirty="0">
                <a:solidFill>
                  <a:schemeClr val="bg1"/>
                </a:solidFill>
              </a:rPr>
              <a:t>-, </a:t>
            </a:r>
            <a:r>
              <a:rPr lang="hu-HU" b="1" i="1" dirty="0" err="1" smtClean="0">
                <a:solidFill>
                  <a:schemeClr val="bg1"/>
                </a:solidFill>
              </a:rPr>
              <a:t>gasztroturisztikai</a:t>
            </a:r>
            <a:r>
              <a:rPr lang="hu-HU" b="1" i="1" dirty="0" smtClean="0">
                <a:solidFill>
                  <a:schemeClr val="bg1"/>
                </a:solidFill>
              </a:rPr>
              <a:t> </a:t>
            </a:r>
            <a:r>
              <a:rPr lang="hu-HU" b="1" i="1" dirty="0">
                <a:solidFill>
                  <a:schemeClr val="bg1"/>
                </a:solidFill>
              </a:rPr>
              <a:t>fejlesztések </a:t>
            </a:r>
            <a:r>
              <a:rPr lang="hu-HU" b="1" i="1" dirty="0" smtClean="0">
                <a:solidFill>
                  <a:schemeClr val="bg1"/>
                </a:solidFill>
              </a:rPr>
              <a:t>támogatása</a:t>
            </a:r>
          </a:p>
          <a:p>
            <a:r>
              <a:rPr lang="hu-HU" b="1" i="1" dirty="0" smtClean="0">
                <a:solidFill>
                  <a:schemeClr val="bg1"/>
                </a:solidFill>
              </a:rPr>
              <a:t>1. Támogatás összege: </a:t>
            </a:r>
            <a:r>
              <a:rPr lang="hu-HU" dirty="0">
                <a:solidFill>
                  <a:schemeClr val="bg1"/>
                </a:solidFill>
              </a:rPr>
              <a:t>300000 - 5000000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100.000.000 </a:t>
            </a:r>
            <a:r>
              <a:rPr lang="hu-HU" dirty="0">
                <a:solidFill>
                  <a:schemeClr val="bg1"/>
                </a:solidFill>
              </a:rPr>
              <a:t>Ft</a:t>
            </a:r>
            <a:r>
              <a:rPr lang="hu-HU" dirty="0" smtClean="0">
                <a:solidFill>
                  <a:schemeClr val="bg1"/>
                </a:solidFill>
              </a:rPr>
              <a:t>. Benyújtás: </a:t>
            </a:r>
            <a:r>
              <a:rPr lang="hu-HU" dirty="0">
                <a:solidFill>
                  <a:schemeClr val="bg1"/>
                </a:solidFill>
              </a:rPr>
              <a:t>2018.04.02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Tevékenység </a:t>
            </a:r>
            <a:r>
              <a:rPr lang="hu-HU" b="1" dirty="0" smtClean="0">
                <a:solidFill>
                  <a:schemeClr val="bg1"/>
                </a:solidFill>
              </a:rPr>
              <a:t>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Termék </a:t>
            </a:r>
            <a:r>
              <a:rPr lang="hu-HU" dirty="0">
                <a:solidFill>
                  <a:schemeClr val="bg1"/>
                </a:solidFill>
              </a:rPr>
              <a:t>feldolgozás, termék fejlesztés A </a:t>
            </a:r>
            <a:r>
              <a:rPr lang="hu-HU" dirty="0" smtClean="0">
                <a:solidFill>
                  <a:schemeClr val="bg1"/>
                </a:solidFill>
              </a:rPr>
              <a:t>HACS illetékességi </a:t>
            </a:r>
            <a:r>
              <a:rPr lang="hu-HU" dirty="0">
                <a:solidFill>
                  <a:schemeClr val="bg1"/>
                </a:solidFill>
              </a:rPr>
              <a:t>területén </a:t>
            </a:r>
            <a:r>
              <a:rPr lang="hu-HU" dirty="0" smtClean="0">
                <a:solidFill>
                  <a:schemeClr val="bg1"/>
                </a:solidFill>
              </a:rPr>
              <a:t>előállított </a:t>
            </a:r>
            <a:r>
              <a:rPr lang="hu-HU" dirty="0">
                <a:solidFill>
                  <a:schemeClr val="bg1"/>
                </a:solidFill>
              </a:rPr>
              <a:t>termékek (</a:t>
            </a:r>
            <a:r>
              <a:rPr lang="hu-HU" dirty="0" err="1">
                <a:solidFill>
                  <a:schemeClr val="bg1"/>
                </a:solidFill>
              </a:rPr>
              <a:t>ökológiailag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előállított </a:t>
            </a:r>
            <a:r>
              <a:rPr lang="hu-HU" dirty="0">
                <a:solidFill>
                  <a:schemeClr val="bg1"/>
                </a:solidFill>
              </a:rPr>
              <a:t>és hozzáadott </a:t>
            </a:r>
            <a:r>
              <a:rPr lang="hu-HU" dirty="0" smtClean="0">
                <a:solidFill>
                  <a:schemeClr val="bg1"/>
                </a:solidFill>
              </a:rPr>
              <a:t>értéket képviselő </a:t>
            </a:r>
            <a:r>
              <a:rPr lang="hu-HU" dirty="0">
                <a:solidFill>
                  <a:schemeClr val="bg1"/>
                </a:solidFill>
              </a:rPr>
              <a:t>termék) feldolgozásának és </a:t>
            </a:r>
            <a:r>
              <a:rPr lang="hu-HU" dirty="0" smtClean="0">
                <a:solidFill>
                  <a:schemeClr val="bg1"/>
                </a:solidFill>
              </a:rPr>
              <a:t>fejlesztésének </a:t>
            </a:r>
            <a:r>
              <a:rPr lang="hu-HU" dirty="0">
                <a:solidFill>
                  <a:schemeClr val="bg1"/>
                </a:solidFill>
              </a:rPr>
              <a:t>támogatása.</a:t>
            </a:r>
          </a:p>
          <a:p>
            <a:r>
              <a:rPr lang="hu-HU" dirty="0">
                <a:solidFill>
                  <a:schemeClr val="bg1"/>
                </a:solidFill>
              </a:rPr>
              <a:t>Szolgáltatás A HACS területén a hozzáadott értéket </a:t>
            </a:r>
            <a:r>
              <a:rPr lang="hu-HU" dirty="0" smtClean="0">
                <a:solidFill>
                  <a:schemeClr val="bg1"/>
                </a:solidFill>
              </a:rPr>
              <a:t>képviselő </a:t>
            </a:r>
            <a:r>
              <a:rPr lang="hu-HU" dirty="0">
                <a:solidFill>
                  <a:schemeClr val="bg1"/>
                </a:solidFill>
              </a:rPr>
              <a:t>szolgáltatások kialakítása és fejlesztése.</a:t>
            </a:r>
          </a:p>
          <a:p>
            <a:r>
              <a:rPr lang="hu-HU" dirty="0">
                <a:solidFill>
                  <a:schemeClr val="bg1"/>
                </a:solidFill>
              </a:rPr>
              <a:t>Képzés Az </a:t>
            </a:r>
            <a:r>
              <a:rPr lang="hu-HU" dirty="0" err="1">
                <a:solidFill>
                  <a:schemeClr val="bg1"/>
                </a:solidFill>
              </a:rPr>
              <a:t>ökológiailag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előállított </a:t>
            </a:r>
            <a:r>
              <a:rPr lang="hu-HU" dirty="0">
                <a:solidFill>
                  <a:schemeClr val="bg1"/>
                </a:solidFill>
              </a:rPr>
              <a:t>termékek és a hozzáadott értéket </a:t>
            </a:r>
            <a:r>
              <a:rPr lang="hu-HU" dirty="0" smtClean="0">
                <a:solidFill>
                  <a:schemeClr val="bg1"/>
                </a:solidFill>
              </a:rPr>
              <a:t>képviselő </a:t>
            </a:r>
            <a:r>
              <a:rPr lang="hu-HU" dirty="0">
                <a:solidFill>
                  <a:schemeClr val="bg1"/>
                </a:solidFill>
              </a:rPr>
              <a:t>tevékenységek vonatkozásában</a:t>
            </a:r>
          </a:p>
          <a:p>
            <a:r>
              <a:rPr lang="hu-HU" dirty="0">
                <a:solidFill>
                  <a:schemeClr val="bg1"/>
                </a:solidFill>
              </a:rPr>
              <a:t>képzés támogatása.</a:t>
            </a:r>
          </a:p>
          <a:p>
            <a:r>
              <a:rPr lang="hu-HU" dirty="0">
                <a:solidFill>
                  <a:schemeClr val="bg1"/>
                </a:solidFill>
              </a:rPr>
              <a:t>Marketing tevékenyég Az </a:t>
            </a:r>
            <a:r>
              <a:rPr lang="hu-HU" dirty="0" err="1">
                <a:solidFill>
                  <a:schemeClr val="bg1"/>
                </a:solidFill>
              </a:rPr>
              <a:t>ökológiailag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előállított </a:t>
            </a:r>
            <a:r>
              <a:rPr lang="hu-HU" dirty="0">
                <a:solidFill>
                  <a:schemeClr val="bg1"/>
                </a:solidFill>
              </a:rPr>
              <a:t>termékek és a hozzáadott értéket </a:t>
            </a:r>
            <a:r>
              <a:rPr lang="hu-HU" dirty="0" smtClean="0">
                <a:solidFill>
                  <a:schemeClr val="bg1"/>
                </a:solidFill>
              </a:rPr>
              <a:t>képviselő </a:t>
            </a:r>
            <a:r>
              <a:rPr lang="hu-HU" dirty="0">
                <a:solidFill>
                  <a:schemeClr val="bg1"/>
                </a:solidFill>
              </a:rPr>
              <a:t>tevékenységek </a:t>
            </a:r>
            <a:r>
              <a:rPr lang="hu-HU" dirty="0" smtClean="0">
                <a:solidFill>
                  <a:schemeClr val="bg1"/>
                </a:solidFill>
              </a:rPr>
              <a:t>vonatkozásában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Nem támogatható tevékenység: Rendezvény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4364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476672"/>
            <a:ext cx="10058400" cy="72008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476672"/>
            <a:ext cx="11233248" cy="5976664"/>
          </a:xfrm>
        </p:spPr>
        <p:txBody>
          <a:bodyPr>
            <a:normAutofit fontScale="77500" lnSpcReduction="20000"/>
          </a:bodyPr>
          <a:lstStyle/>
          <a:p>
            <a:r>
              <a:rPr lang="hu-HU" dirty="0">
                <a:solidFill>
                  <a:schemeClr val="bg1"/>
                </a:solidFill>
              </a:rPr>
              <a:t>Korlátolt </a:t>
            </a:r>
            <a:r>
              <a:rPr lang="hu-HU" dirty="0" err="1" smtClean="0">
                <a:solidFill>
                  <a:schemeClr val="bg1"/>
                </a:solidFill>
              </a:rPr>
              <a:t>felelősségu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társaság (113)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Agrárgazdasági szövetkezet (124)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Egyéb </a:t>
            </a:r>
            <a:r>
              <a:rPr lang="hu-HU" dirty="0">
                <a:solidFill>
                  <a:schemeClr val="bg1"/>
                </a:solidFill>
              </a:rPr>
              <a:t>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Közkereseti társaság (116)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magánszemély (233)</a:t>
            </a:r>
          </a:p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Őstermelő </a:t>
            </a:r>
            <a:r>
              <a:rPr lang="hu-HU" dirty="0">
                <a:solidFill>
                  <a:schemeClr val="bg1"/>
                </a:solidFill>
              </a:rPr>
              <a:t>(</a:t>
            </a:r>
            <a:r>
              <a:rPr lang="hu-HU" dirty="0" err="1">
                <a:solidFill>
                  <a:schemeClr val="bg1"/>
                </a:solidFill>
              </a:rPr>
              <a:t>ost</a:t>
            </a:r>
            <a:r>
              <a:rPr lang="hu-HU" dirty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nem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magánszemély (anm)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nem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természetes személynek az utolsó kifizetési kérelem benyújtásáig egyéni vállalkozóvá, vagy </a:t>
            </a:r>
            <a:r>
              <a:rPr lang="hu-HU" dirty="0" smtClean="0">
                <a:solidFill>
                  <a:schemeClr val="bg1"/>
                </a:solidFill>
              </a:rPr>
              <a:t>őstermelővé</a:t>
            </a:r>
            <a:r>
              <a:rPr lang="hu-HU" dirty="0">
                <a:solidFill>
                  <a:schemeClr val="bg1"/>
                </a:solidFill>
              </a:rPr>
              <a:t>,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kistermelővé</a:t>
            </a:r>
            <a:r>
              <a:rPr lang="hu-HU" dirty="0">
                <a:solidFill>
                  <a:schemeClr val="bg1"/>
                </a:solidFill>
              </a:rPr>
              <a:t>, vagy adószámmal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magánszeméllyé kell válnia. Az 50% feletti </a:t>
            </a:r>
            <a:r>
              <a:rPr lang="hu-HU" dirty="0" smtClean="0">
                <a:solidFill>
                  <a:schemeClr val="bg1"/>
                </a:solidFill>
              </a:rPr>
              <a:t>mezőgazdasági </a:t>
            </a:r>
            <a:r>
              <a:rPr lang="hu-HU" dirty="0">
                <a:solidFill>
                  <a:schemeClr val="bg1"/>
                </a:solidFill>
              </a:rPr>
              <a:t>árbevétellel </a:t>
            </a:r>
            <a:r>
              <a:rPr lang="hu-HU" dirty="0" smtClean="0">
                <a:solidFill>
                  <a:schemeClr val="bg1"/>
                </a:solidFill>
              </a:rPr>
              <a:t>rendelkező mezőgazdasági termelő, őstermelő, </a:t>
            </a:r>
            <a:r>
              <a:rPr lang="hu-HU" dirty="0">
                <a:solidFill>
                  <a:schemeClr val="bg1"/>
                </a:solidFill>
              </a:rPr>
              <a:t>vállalkozó kizárólag térségi marketing tevékenység megvalósítása mellett nyújthat be pályázatot.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6096000" y="1412776"/>
            <a:ext cx="489654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 smtClean="0">
                <a:solidFill>
                  <a:schemeClr val="bg1"/>
                </a:solidFill>
              </a:rPr>
              <a:t>A támogatás </a:t>
            </a:r>
            <a:r>
              <a:rPr lang="hu-HU" dirty="0">
                <a:solidFill>
                  <a:schemeClr val="bg1"/>
                </a:solidFill>
              </a:rPr>
              <a:t>intenzitása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70 %,nem hátrányos településen 60 %. A támogatás </a:t>
            </a:r>
            <a:r>
              <a:rPr lang="hu-HU" dirty="0" smtClean="0">
                <a:solidFill>
                  <a:schemeClr val="bg1"/>
                </a:solidFill>
              </a:rPr>
              <a:t>intenzitás nem </a:t>
            </a:r>
            <a:r>
              <a:rPr lang="hu-HU" dirty="0">
                <a:solidFill>
                  <a:schemeClr val="bg1"/>
                </a:solidFill>
              </a:rPr>
              <a:t>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95 %, nem hátrányos településen 85 </a:t>
            </a:r>
            <a:r>
              <a:rPr lang="hu-HU" dirty="0" smtClean="0">
                <a:solidFill>
                  <a:schemeClr val="bg1"/>
                </a:solidFill>
              </a:rPr>
              <a:t>%.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területén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megvalósuló tevékenységek támogathatók.</a:t>
            </a:r>
          </a:p>
        </p:txBody>
      </p:sp>
    </p:spTree>
    <p:extLst>
      <p:ext uri="{BB962C8B-B14F-4D97-AF65-F5344CB8AC3E}">
        <p14:creationId xmlns:p14="http://schemas.microsoft.com/office/powerpoint/2010/main" val="3243877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404664"/>
            <a:ext cx="11161240" cy="6048672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2. Támogatás összege: 500000 </a:t>
            </a:r>
            <a:r>
              <a:rPr lang="hu-HU" dirty="0">
                <a:solidFill>
                  <a:schemeClr val="bg1"/>
                </a:solidFill>
              </a:rPr>
              <a:t>- 5000000 forint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</a:t>
            </a:r>
            <a:r>
              <a:rPr lang="hu-HU" dirty="0" smtClean="0">
                <a:solidFill>
                  <a:schemeClr val="bg1"/>
                </a:solidFill>
              </a:rPr>
              <a:t>80.193.351 </a:t>
            </a:r>
            <a:r>
              <a:rPr lang="hu-HU" dirty="0">
                <a:solidFill>
                  <a:schemeClr val="bg1"/>
                </a:solidFill>
              </a:rPr>
              <a:t>Ft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b="1" dirty="0" smtClean="0">
                <a:solidFill>
                  <a:schemeClr val="bg1"/>
                </a:solidFill>
              </a:rPr>
              <a:t>Tevékenység</a:t>
            </a:r>
            <a:endParaRPr lang="hu-HU" b="1" dirty="0">
              <a:solidFill>
                <a:schemeClr val="bg1"/>
              </a:solidFill>
            </a:endParaRPr>
          </a:p>
          <a:p>
            <a:r>
              <a:rPr lang="hu-HU" dirty="0" err="1">
                <a:solidFill>
                  <a:schemeClr val="bg1"/>
                </a:solidFill>
              </a:rPr>
              <a:t>Öko</a:t>
            </a:r>
            <a:r>
              <a:rPr lang="hu-HU" dirty="0">
                <a:solidFill>
                  <a:schemeClr val="bg1"/>
                </a:solidFill>
              </a:rPr>
              <a:t>- és </a:t>
            </a:r>
            <a:r>
              <a:rPr lang="hu-HU" dirty="0" err="1" smtClean="0">
                <a:solidFill>
                  <a:schemeClr val="bg1"/>
                </a:solidFill>
              </a:rPr>
              <a:t>gasztroturisztikai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>
                <a:solidFill>
                  <a:schemeClr val="bg1"/>
                </a:solidFill>
              </a:rPr>
              <a:t>fejlesztések. </a:t>
            </a:r>
            <a:r>
              <a:rPr lang="hu-HU" dirty="0" err="1">
                <a:solidFill>
                  <a:schemeClr val="bg1"/>
                </a:solidFill>
              </a:rPr>
              <a:t>Öko</a:t>
            </a:r>
            <a:r>
              <a:rPr lang="hu-HU" dirty="0">
                <a:solidFill>
                  <a:schemeClr val="bg1"/>
                </a:solidFill>
              </a:rPr>
              <a:t>- és </a:t>
            </a:r>
            <a:r>
              <a:rPr lang="hu-HU" dirty="0" err="1">
                <a:solidFill>
                  <a:schemeClr val="bg1"/>
                </a:solidFill>
              </a:rPr>
              <a:t>gasztroturizmushoz</a:t>
            </a:r>
            <a:r>
              <a:rPr lang="hu-HU" dirty="0">
                <a:solidFill>
                  <a:schemeClr val="bg1"/>
                </a:solidFill>
              </a:rPr>
              <a:t> kapcsolódó beruházások, eszközbeszerzések támogatása.</a:t>
            </a:r>
          </a:p>
          <a:p>
            <a:r>
              <a:rPr lang="hu-HU" dirty="0">
                <a:solidFill>
                  <a:schemeClr val="bg1"/>
                </a:solidFill>
              </a:rPr>
              <a:t>Helyi, illetve térségi </a:t>
            </a:r>
            <a:r>
              <a:rPr lang="hu-HU" dirty="0" smtClean="0">
                <a:solidFill>
                  <a:schemeClr val="bg1"/>
                </a:solidFill>
              </a:rPr>
              <a:t>szintű marketing tevékenységek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Helyi, illetve térségi </a:t>
            </a:r>
            <a:r>
              <a:rPr lang="hu-HU" dirty="0" smtClean="0">
                <a:solidFill>
                  <a:schemeClr val="bg1"/>
                </a:solidFill>
              </a:rPr>
              <a:t>szintű </a:t>
            </a:r>
            <a:r>
              <a:rPr lang="hu-HU" dirty="0">
                <a:solidFill>
                  <a:schemeClr val="bg1"/>
                </a:solidFill>
              </a:rPr>
              <a:t>marketing </a:t>
            </a:r>
            <a:r>
              <a:rPr lang="hu-HU" dirty="0" smtClean="0">
                <a:solidFill>
                  <a:schemeClr val="bg1"/>
                </a:solidFill>
              </a:rPr>
              <a:t>tevékenységek </a:t>
            </a:r>
            <a:r>
              <a:rPr lang="hu-HU" dirty="0">
                <a:solidFill>
                  <a:schemeClr val="bg1"/>
                </a:solidFill>
              </a:rPr>
              <a:t>támogatása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Önállóan nem támogatható tevékenységek: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Rendezvény: </a:t>
            </a:r>
            <a:r>
              <a:rPr lang="hu-HU" dirty="0">
                <a:solidFill>
                  <a:schemeClr val="bg1"/>
                </a:solidFill>
              </a:rPr>
              <a:t>Turisztikai fejlesztéshez kapcsolódó rendezvények megvalósítása.</a:t>
            </a:r>
          </a:p>
          <a:p>
            <a:r>
              <a:rPr lang="hu-HU" dirty="0" err="1">
                <a:solidFill>
                  <a:schemeClr val="bg1"/>
                </a:solidFill>
              </a:rPr>
              <a:t>Infrastruktúrális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fejlesztés: </a:t>
            </a:r>
            <a:r>
              <a:rPr lang="hu-HU" dirty="0">
                <a:solidFill>
                  <a:schemeClr val="bg1"/>
                </a:solidFill>
              </a:rPr>
              <a:t>Turisztikai fejlesztéshez kapcsolódó </a:t>
            </a:r>
            <a:r>
              <a:rPr lang="hu-HU" dirty="0" err="1">
                <a:solidFill>
                  <a:schemeClr val="bg1"/>
                </a:solidFill>
              </a:rPr>
              <a:t>infrastruktúrális</a:t>
            </a:r>
            <a:r>
              <a:rPr lang="hu-HU" dirty="0">
                <a:solidFill>
                  <a:schemeClr val="bg1"/>
                </a:solidFill>
              </a:rPr>
              <a:t> beruházás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Támogatási </a:t>
            </a:r>
            <a:r>
              <a:rPr lang="hu-HU" dirty="0">
                <a:solidFill>
                  <a:schemeClr val="bg1"/>
                </a:solidFill>
              </a:rPr>
              <a:t>kérelem benyújtására 2018.01.02</a:t>
            </a:r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Agrárgazdasági szövetkezet (124)</a:t>
            </a:r>
          </a:p>
          <a:p>
            <a:r>
              <a:rPr lang="hu-HU" dirty="0">
                <a:solidFill>
                  <a:schemeClr val="bg1"/>
                </a:solidFill>
              </a:rPr>
              <a:t>Egyéb 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magánszemély (233</a:t>
            </a:r>
            <a:r>
              <a:rPr lang="hu-HU" dirty="0" smtClean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7176120" y="3501008"/>
            <a:ext cx="4032448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 smtClean="0">
                <a:solidFill>
                  <a:schemeClr val="bg1"/>
                </a:solidFill>
              </a:rPr>
              <a:t>Nem támogatható tevékenység: Képzés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Tanulmány készítés.</a:t>
            </a:r>
          </a:p>
        </p:txBody>
      </p:sp>
    </p:spTree>
    <p:extLst>
      <p:ext uri="{BB962C8B-B14F-4D97-AF65-F5344CB8AC3E}">
        <p14:creationId xmlns:p14="http://schemas.microsoft.com/office/powerpoint/2010/main" val="491907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596875"/>
            <a:ext cx="11161240" cy="5712445"/>
          </a:xfrm>
        </p:spPr>
        <p:txBody>
          <a:bodyPr/>
          <a:lstStyle/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Őstermelő </a:t>
            </a:r>
            <a:r>
              <a:rPr lang="hu-HU" dirty="0">
                <a:solidFill>
                  <a:schemeClr val="bg1"/>
                </a:solidFill>
              </a:rPr>
              <a:t>(</a:t>
            </a:r>
            <a:r>
              <a:rPr lang="hu-HU" dirty="0" err="1">
                <a:solidFill>
                  <a:schemeClr val="bg1"/>
                </a:solidFill>
              </a:rPr>
              <a:t>ost</a:t>
            </a:r>
            <a:r>
              <a:rPr lang="hu-HU" dirty="0">
                <a:solidFill>
                  <a:schemeClr val="bg1"/>
                </a:solidFill>
              </a:rPr>
              <a:t>)</a:t>
            </a:r>
          </a:p>
          <a:p>
            <a:r>
              <a:rPr lang="hu-HU" dirty="0">
                <a:solidFill>
                  <a:schemeClr val="bg1"/>
                </a:solidFill>
              </a:rPr>
              <a:t>Adószámmal nem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magánszemély (anm)</a:t>
            </a:r>
          </a:p>
          <a:p>
            <a:r>
              <a:rPr lang="hu-HU" dirty="0">
                <a:solidFill>
                  <a:schemeClr val="bg1"/>
                </a:solidFill>
              </a:rPr>
              <a:t>Korlátolt </a:t>
            </a:r>
            <a:r>
              <a:rPr lang="hu-HU" dirty="0" smtClean="0">
                <a:solidFill>
                  <a:schemeClr val="bg1"/>
                </a:solidFill>
              </a:rPr>
              <a:t>felelősségű </a:t>
            </a:r>
            <a:r>
              <a:rPr lang="hu-HU" dirty="0">
                <a:solidFill>
                  <a:schemeClr val="bg1"/>
                </a:solidFill>
              </a:rPr>
              <a:t>társaság (113)</a:t>
            </a:r>
          </a:p>
          <a:p>
            <a:r>
              <a:rPr lang="hu-HU" dirty="0">
                <a:solidFill>
                  <a:schemeClr val="bg1"/>
                </a:solidFill>
              </a:rPr>
              <a:t>Közkereseti társaság (116)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endParaRPr lang="hu-HU" dirty="0" smtClean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endParaRPr lang="hu-HU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Adószámmal </a:t>
            </a:r>
            <a:r>
              <a:rPr lang="hu-HU" dirty="0">
                <a:solidFill>
                  <a:schemeClr val="bg1"/>
                </a:solidFill>
              </a:rPr>
              <a:t>nem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természetes személy (alanyi feltétel: a természetes személynek az utolsó kifizetési kérelem benyújtásáig egyéni</a:t>
            </a:r>
          </a:p>
          <a:p>
            <a:r>
              <a:rPr lang="hu-HU" dirty="0">
                <a:solidFill>
                  <a:schemeClr val="bg1"/>
                </a:solidFill>
              </a:rPr>
              <a:t>vállalkozóvá, vagy ő</a:t>
            </a:r>
            <a:r>
              <a:rPr lang="hu-HU" dirty="0" smtClean="0">
                <a:solidFill>
                  <a:schemeClr val="bg1"/>
                </a:solidFill>
              </a:rPr>
              <a:t>stermelővé</a:t>
            </a:r>
            <a:r>
              <a:rPr lang="hu-HU" dirty="0">
                <a:solidFill>
                  <a:schemeClr val="bg1"/>
                </a:solidFill>
              </a:rPr>
              <a:t>, </a:t>
            </a:r>
            <a:r>
              <a:rPr lang="hu-HU" dirty="0" smtClean="0">
                <a:solidFill>
                  <a:schemeClr val="bg1"/>
                </a:solidFill>
              </a:rPr>
              <a:t>kistermelővé</a:t>
            </a:r>
            <a:r>
              <a:rPr lang="hu-HU" dirty="0">
                <a:solidFill>
                  <a:schemeClr val="bg1"/>
                </a:solidFill>
              </a:rPr>
              <a:t>, vagy adószámmal </a:t>
            </a:r>
            <a:r>
              <a:rPr lang="hu-HU" dirty="0" smtClean="0">
                <a:solidFill>
                  <a:schemeClr val="bg1"/>
                </a:solidFill>
              </a:rPr>
              <a:t>rendelkező </a:t>
            </a:r>
            <a:r>
              <a:rPr lang="hu-HU" dirty="0">
                <a:solidFill>
                  <a:schemeClr val="bg1"/>
                </a:solidFill>
              </a:rPr>
              <a:t>magánszeméllyé kell válnia.</a:t>
            </a:r>
          </a:p>
          <a:p>
            <a:endParaRPr lang="hu-HU" dirty="0"/>
          </a:p>
        </p:txBody>
      </p:sp>
      <p:sp>
        <p:nvSpPr>
          <p:cNvPr id="6" name="Téglalap 5"/>
          <p:cNvSpPr/>
          <p:nvPr/>
        </p:nvSpPr>
        <p:spPr>
          <a:xfrm>
            <a:off x="6960096" y="836712"/>
            <a:ext cx="4165104" cy="3960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hu-HU" dirty="0" smtClean="0">
                <a:solidFill>
                  <a:schemeClr val="bg1"/>
                </a:solidFill>
              </a:rPr>
              <a:t>A támogatás </a:t>
            </a:r>
            <a:r>
              <a:rPr lang="hu-HU" dirty="0">
                <a:solidFill>
                  <a:schemeClr val="bg1"/>
                </a:solidFill>
              </a:rPr>
              <a:t>intenzitása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70 %,nem hátrányos településen 60 %. A támogatás intenzitás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nem jövedelem </a:t>
            </a:r>
            <a:r>
              <a:rPr lang="hu-HU" dirty="0" smtClean="0">
                <a:solidFill>
                  <a:schemeClr val="bg1"/>
                </a:solidFill>
              </a:rPr>
              <a:t>termelő </a:t>
            </a:r>
            <a:r>
              <a:rPr lang="hu-HU" dirty="0">
                <a:solidFill>
                  <a:schemeClr val="bg1"/>
                </a:solidFill>
              </a:rPr>
              <a:t>beruházás esetén hátrányos településen 95 %, nem hátrányos településen 85 </a:t>
            </a:r>
            <a:r>
              <a:rPr lang="hu-HU" dirty="0" smtClean="0">
                <a:solidFill>
                  <a:schemeClr val="bg1"/>
                </a:solidFill>
              </a:rPr>
              <a:t>%.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területén</a:t>
            </a:r>
          </a:p>
          <a:p>
            <a:pPr algn="just"/>
            <a:r>
              <a:rPr lang="hu-HU" dirty="0">
                <a:solidFill>
                  <a:schemeClr val="bg1"/>
                </a:solidFill>
              </a:rPr>
              <a:t>megvalósuló tevékenységek támogathatók.</a:t>
            </a:r>
          </a:p>
        </p:txBody>
      </p:sp>
    </p:spTree>
    <p:extLst>
      <p:ext uri="{BB962C8B-B14F-4D97-AF65-F5344CB8AC3E}">
        <p14:creationId xmlns:p14="http://schemas.microsoft.com/office/powerpoint/2010/main" val="4068172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476672"/>
            <a:ext cx="11233248" cy="5904656"/>
          </a:xfrm>
        </p:spPr>
        <p:txBody>
          <a:bodyPr>
            <a:normAutofit fontScale="85000" lnSpcReduction="20000"/>
          </a:bodyPr>
          <a:lstStyle/>
          <a:p>
            <a:r>
              <a:rPr lang="hu-HU" b="1" i="1" dirty="0" smtClean="0">
                <a:solidFill>
                  <a:schemeClr val="bg1"/>
                </a:solidFill>
              </a:rPr>
              <a:t>3. Helyi</a:t>
            </a:r>
            <a:r>
              <a:rPr lang="hu-HU" b="1" i="1" dirty="0">
                <a:solidFill>
                  <a:schemeClr val="bg1"/>
                </a:solidFill>
              </a:rPr>
              <a:t>, térségi kulturális, sport és környezet tudatosságot </a:t>
            </a:r>
            <a:r>
              <a:rPr lang="hu-HU" b="1" i="1" dirty="0" smtClean="0">
                <a:solidFill>
                  <a:schemeClr val="bg1"/>
                </a:solidFill>
              </a:rPr>
              <a:t>fejlesztő </a:t>
            </a:r>
            <a:r>
              <a:rPr lang="hu-HU" b="1" i="1" dirty="0">
                <a:solidFill>
                  <a:schemeClr val="bg1"/>
                </a:solidFill>
              </a:rPr>
              <a:t>rendezvények, valamint a helyi értékek megismerése </a:t>
            </a:r>
            <a:r>
              <a:rPr lang="hu-HU" b="1" i="1" dirty="0" smtClean="0">
                <a:solidFill>
                  <a:schemeClr val="bg1"/>
                </a:solidFill>
              </a:rPr>
              <a:t>tematikus programok segítségével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Támogatás összege: 200000 </a:t>
            </a:r>
            <a:r>
              <a:rPr lang="hu-HU" dirty="0">
                <a:solidFill>
                  <a:schemeClr val="bg1"/>
                </a:solidFill>
              </a:rPr>
              <a:t>- 2000000 </a:t>
            </a:r>
            <a:r>
              <a:rPr lang="hu-HU" dirty="0" smtClean="0">
                <a:solidFill>
                  <a:schemeClr val="bg1"/>
                </a:solidFill>
              </a:rPr>
              <a:t>forint</a:t>
            </a:r>
          </a:p>
          <a:p>
            <a:r>
              <a:rPr lang="hu-HU" dirty="0">
                <a:solidFill>
                  <a:schemeClr val="bg1"/>
                </a:solidFill>
              </a:rPr>
              <a:t>K</a:t>
            </a:r>
            <a:r>
              <a:rPr lang="hu-HU" dirty="0" smtClean="0">
                <a:solidFill>
                  <a:schemeClr val="bg1"/>
                </a:solidFill>
              </a:rPr>
              <a:t>eretösszeg</a:t>
            </a:r>
            <a:r>
              <a:rPr lang="hu-HU" dirty="0">
                <a:solidFill>
                  <a:schemeClr val="bg1"/>
                </a:solidFill>
              </a:rPr>
              <a:t>: 50000000 Ft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b="1" dirty="0">
                <a:solidFill>
                  <a:schemeClr val="bg1"/>
                </a:solidFill>
              </a:rPr>
              <a:t>Tevékenység rövid megnevezése </a:t>
            </a:r>
            <a:endParaRPr lang="hu-HU" b="1" dirty="0" smtClean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Rendezvény </a:t>
            </a:r>
            <a:r>
              <a:rPr lang="hu-HU" dirty="0">
                <a:solidFill>
                  <a:schemeClr val="bg1"/>
                </a:solidFill>
              </a:rPr>
              <a:t>megtartása, megszervezése</a:t>
            </a:r>
            <a:r>
              <a:rPr lang="hu-HU" dirty="0" smtClean="0">
                <a:solidFill>
                  <a:schemeClr val="bg1"/>
                </a:solidFill>
              </a:rPr>
              <a:t>, lebonyolítása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Helyi, térségi kulturális, sport és környezet tudatosságot </a:t>
            </a:r>
            <a:r>
              <a:rPr lang="hu-HU" dirty="0" smtClean="0">
                <a:solidFill>
                  <a:schemeClr val="bg1"/>
                </a:solidFill>
              </a:rPr>
              <a:t>fejlesztő </a:t>
            </a:r>
            <a:r>
              <a:rPr lang="hu-HU" dirty="0">
                <a:solidFill>
                  <a:schemeClr val="bg1"/>
                </a:solidFill>
              </a:rPr>
              <a:t>rendezvények megrendezése,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megtartása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>
                <a:solidFill>
                  <a:schemeClr val="bg1"/>
                </a:solidFill>
              </a:rPr>
              <a:t>Tábor megrendezése, lebonyolítása A helyi értékek megismerése tematikus programok, táborok megvalósítása </a:t>
            </a:r>
            <a:r>
              <a:rPr lang="hu-HU" dirty="0" smtClean="0">
                <a:solidFill>
                  <a:schemeClr val="bg1"/>
                </a:solidFill>
              </a:rPr>
              <a:t>révén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Önállóan nem támogatható tevékenység: 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Marketing </a:t>
            </a:r>
            <a:r>
              <a:rPr lang="hu-HU" dirty="0">
                <a:solidFill>
                  <a:schemeClr val="bg1"/>
                </a:solidFill>
              </a:rPr>
              <a:t>A rendezvény, illetve a tábor szervezéshez kapcsolódó marketing tevékenység megvalósítása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Egyéb, máshova nem sorolt vállalat (738)</a:t>
            </a:r>
          </a:p>
          <a:p>
            <a:r>
              <a:rPr lang="hu-HU" dirty="0">
                <a:solidFill>
                  <a:schemeClr val="bg1"/>
                </a:solidFill>
              </a:rPr>
              <a:t>Betéti társaság (117)</a:t>
            </a:r>
          </a:p>
          <a:p>
            <a:r>
              <a:rPr lang="hu-HU" dirty="0">
                <a:solidFill>
                  <a:schemeClr val="bg1"/>
                </a:solidFill>
              </a:rPr>
              <a:t>Egyéni vállalkozó (231)</a:t>
            </a:r>
          </a:p>
          <a:p>
            <a:r>
              <a:rPr lang="hu-HU" dirty="0">
                <a:solidFill>
                  <a:schemeClr val="bg1"/>
                </a:solidFill>
              </a:rPr>
              <a:t>Egyéb önálló vállalkozó (232)</a:t>
            </a:r>
          </a:p>
          <a:p>
            <a:r>
              <a:rPr lang="hu-HU" dirty="0">
                <a:solidFill>
                  <a:schemeClr val="bg1"/>
                </a:solidFill>
              </a:rPr>
              <a:t>Agrárgazdasági szövetkezet (124</a:t>
            </a:r>
            <a:r>
              <a:rPr lang="hu-HU" dirty="0" smtClean="0">
                <a:solidFill>
                  <a:schemeClr val="bg1"/>
                </a:solidFill>
              </a:rPr>
              <a:t>)				Benyújtás kezdete: 2018.04.05</a:t>
            </a:r>
            <a:endParaRPr lang="hu-HU" dirty="0">
              <a:solidFill>
                <a:schemeClr val="bg1"/>
              </a:solidFill>
            </a:endParaRPr>
          </a:p>
          <a:p>
            <a:r>
              <a:rPr lang="hu-HU" dirty="0" smtClean="0">
                <a:solidFill>
                  <a:schemeClr val="bg1"/>
                </a:solidFill>
              </a:rPr>
              <a:t>Korlátolt </a:t>
            </a:r>
            <a:r>
              <a:rPr lang="hu-HU" dirty="0" err="1" smtClean="0">
                <a:solidFill>
                  <a:schemeClr val="bg1"/>
                </a:solidFill>
              </a:rPr>
              <a:t>felelosségű</a:t>
            </a:r>
            <a:r>
              <a:rPr lang="hu-HU" dirty="0" smtClean="0">
                <a:solidFill>
                  <a:schemeClr val="bg1"/>
                </a:solidFill>
              </a:rPr>
              <a:t> társaság (113)			</a:t>
            </a:r>
          </a:p>
          <a:p>
            <a:r>
              <a:rPr lang="hu-HU" dirty="0" smtClean="0">
                <a:solidFill>
                  <a:schemeClr val="bg1"/>
                </a:solidFill>
              </a:rPr>
              <a:t>Egyéb </a:t>
            </a:r>
            <a:r>
              <a:rPr lang="hu-HU" dirty="0">
                <a:solidFill>
                  <a:schemeClr val="bg1"/>
                </a:solidFill>
              </a:rPr>
              <a:t>szövetkezet (129)</a:t>
            </a:r>
          </a:p>
          <a:p>
            <a:r>
              <a:rPr lang="hu-HU" dirty="0">
                <a:solidFill>
                  <a:schemeClr val="bg1"/>
                </a:solidFill>
              </a:rPr>
              <a:t>Helyi önkormányzat (321)</a:t>
            </a:r>
          </a:p>
          <a:p>
            <a:r>
              <a:rPr lang="hu-HU" dirty="0">
                <a:solidFill>
                  <a:schemeClr val="bg1"/>
                </a:solidFill>
              </a:rPr>
              <a:t>Sportegyesület (521</a:t>
            </a:r>
            <a:r>
              <a:rPr lang="hu-HU" dirty="0" smtClean="0">
                <a:solidFill>
                  <a:schemeClr val="bg1"/>
                </a:solidFill>
              </a:rPr>
              <a:t>)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290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flipV="1">
            <a:off x="1066800" y="596875"/>
            <a:ext cx="10058400" cy="45719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79376" y="596875"/>
            <a:ext cx="11161240" cy="5784453"/>
          </a:xfrm>
        </p:spPr>
        <p:txBody>
          <a:bodyPr>
            <a:normAutofit/>
          </a:bodyPr>
          <a:lstStyle/>
          <a:p>
            <a:r>
              <a:rPr lang="hu-HU" dirty="0">
                <a:solidFill>
                  <a:schemeClr val="bg1"/>
                </a:solidFill>
              </a:rPr>
              <a:t>Vallási tevékenységet </a:t>
            </a:r>
            <a:r>
              <a:rPr lang="hu-HU" dirty="0" smtClean="0">
                <a:solidFill>
                  <a:schemeClr val="bg1"/>
                </a:solidFill>
              </a:rPr>
              <a:t>végzőszervezet </a:t>
            </a:r>
            <a:r>
              <a:rPr lang="hu-HU" dirty="0">
                <a:solidFill>
                  <a:schemeClr val="bg1"/>
                </a:solidFill>
              </a:rPr>
              <a:t>(525)</a:t>
            </a:r>
          </a:p>
          <a:p>
            <a:r>
              <a:rPr lang="hu-HU" dirty="0">
                <a:solidFill>
                  <a:schemeClr val="bg1"/>
                </a:solidFill>
              </a:rPr>
              <a:t>Egyéb egyesület (529)</a:t>
            </a:r>
          </a:p>
          <a:p>
            <a:r>
              <a:rPr lang="hu-HU" dirty="0">
                <a:solidFill>
                  <a:schemeClr val="bg1"/>
                </a:solidFill>
              </a:rPr>
              <a:t>Bevett egyház (551)</a:t>
            </a:r>
          </a:p>
          <a:p>
            <a:r>
              <a:rPr lang="hu-HU" dirty="0">
                <a:solidFill>
                  <a:schemeClr val="bg1"/>
                </a:solidFill>
              </a:rPr>
              <a:t>Közalapítvány (561)</a:t>
            </a:r>
          </a:p>
          <a:p>
            <a:r>
              <a:rPr lang="hu-HU" dirty="0">
                <a:solidFill>
                  <a:schemeClr val="bg1"/>
                </a:solidFill>
              </a:rPr>
              <a:t>Egyéb alapítvány (569)</a:t>
            </a:r>
          </a:p>
          <a:p>
            <a:r>
              <a:rPr lang="hu-HU" dirty="0">
                <a:solidFill>
                  <a:schemeClr val="bg1"/>
                </a:solidFill>
              </a:rPr>
              <a:t>Közhasznú társaság (736)</a:t>
            </a:r>
          </a:p>
          <a:p>
            <a:r>
              <a:rPr lang="hu-HU" dirty="0">
                <a:solidFill>
                  <a:schemeClr val="bg1"/>
                </a:solidFill>
              </a:rPr>
              <a:t>Egyéb, jogi </a:t>
            </a:r>
            <a:r>
              <a:rPr lang="hu-HU" dirty="0" smtClean="0">
                <a:solidFill>
                  <a:schemeClr val="bg1"/>
                </a:solidFill>
              </a:rPr>
              <a:t>személyiségű </a:t>
            </a:r>
            <a:r>
              <a:rPr lang="hu-HU" dirty="0">
                <a:solidFill>
                  <a:schemeClr val="bg1"/>
                </a:solidFill>
              </a:rPr>
              <a:t>nonprofit szervezet (599)</a:t>
            </a:r>
          </a:p>
          <a:p>
            <a:r>
              <a:rPr lang="hu-HU" dirty="0">
                <a:solidFill>
                  <a:schemeClr val="bg1"/>
                </a:solidFill>
              </a:rPr>
              <a:t>Kizárólag a támogatást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lakóhelye vagy tartózkodási helye, székhelye, telephelye, fióktelepe szerinti LEADER HACS illetékességi </a:t>
            </a:r>
            <a:r>
              <a:rPr lang="hu-HU" dirty="0" smtClean="0">
                <a:solidFill>
                  <a:schemeClr val="bg1"/>
                </a:solidFill>
              </a:rPr>
              <a:t>területén megvalósuló </a:t>
            </a:r>
            <a:r>
              <a:rPr lang="hu-HU" dirty="0">
                <a:solidFill>
                  <a:schemeClr val="bg1"/>
                </a:solidFill>
              </a:rPr>
              <a:t>tevékenységek </a:t>
            </a:r>
            <a:r>
              <a:rPr lang="hu-HU" dirty="0" smtClean="0">
                <a:solidFill>
                  <a:schemeClr val="bg1"/>
                </a:solidFill>
              </a:rPr>
              <a:t>támogathatók.</a:t>
            </a:r>
          </a:p>
          <a:p>
            <a:r>
              <a:rPr lang="hu-HU" dirty="0">
                <a:solidFill>
                  <a:schemeClr val="bg1"/>
                </a:solidFill>
              </a:rPr>
              <a:t>Az </a:t>
            </a:r>
            <a:r>
              <a:rPr lang="hu-HU" dirty="0" smtClean="0">
                <a:solidFill>
                  <a:schemeClr val="bg1"/>
                </a:solidFill>
              </a:rPr>
              <a:t>igényelhető </a:t>
            </a:r>
            <a:r>
              <a:rPr lang="hu-HU" dirty="0">
                <a:solidFill>
                  <a:schemeClr val="bg1"/>
                </a:solidFill>
              </a:rPr>
              <a:t>vissza nem </a:t>
            </a:r>
            <a:r>
              <a:rPr lang="hu-HU" dirty="0" smtClean="0">
                <a:solidFill>
                  <a:schemeClr val="bg1"/>
                </a:solidFill>
              </a:rPr>
              <a:t>térítendő támogatás </a:t>
            </a:r>
            <a:r>
              <a:rPr lang="hu-HU" dirty="0">
                <a:solidFill>
                  <a:schemeClr val="bg1"/>
                </a:solidFill>
              </a:rPr>
              <a:t>összege tematikus tábor szervezése esetén:</a:t>
            </a:r>
          </a:p>
          <a:p>
            <a:r>
              <a:rPr lang="hu-HU" dirty="0">
                <a:solidFill>
                  <a:schemeClr val="bg1"/>
                </a:solidFill>
              </a:rPr>
              <a:t>200 ezer-2 millió forint rendezvények esetén: 200 ezer forint-1 millió forint.</a:t>
            </a:r>
          </a:p>
          <a:p>
            <a:r>
              <a:rPr lang="hu-HU" dirty="0">
                <a:solidFill>
                  <a:schemeClr val="bg1"/>
                </a:solidFill>
              </a:rPr>
              <a:t>A támogatás intenzitása hátrányos településen 70 %,nem hátrányos településen 60 %, hátrányos településen 95 %, nem hátrányos településen </a:t>
            </a:r>
            <a:r>
              <a:rPr lang="hu-HU" dirty="0" smtClean="0">
                <a:solidFill>
                  <a:schemeClr val="bg1"/>
                </a:solidFill>
              </a:rPr>
              <a:t>85 %, </a:t>
            </a:r>
            <a:r>
              <a:rPr lang="hu-HU" dirty="0">
                <a:solidFill>
                  <a:schemeClr val="bg1"/>
                </a:solidFill>
              </a:rPr>
              <a:t>a támogatás </a:t>
            </a:r>
            <a:r>
              <a:rPr lang="hu-HU" dirty="0" smtClean="0">
                <a:solidFill>
                  <a:schemeClr val="bg1"/>
                </a:solidFill>
              </a:rPr>
              <a:t>igénylő </a:t>
            </a:r>
            <a:r>
              <a:rPr lang="hu-HU" dirty="0">
                <a:solidFill>
                  <a:schemeClr val="bg1"/>
                </a:solidFill>
              </a:rPr>
              <a:t>függvényében</a:t>
            </a:r>
            <a:r>
              <a:rPr lang="hu-HU" dirty="0" smtClean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Rendezvények , táborok </a:t>
            </a:r>
            <a:r>
              <a:rPr lang="hu-HU" dirty="0" smtClean="0">
                <a:solidFill>
                  <a:schemeClr val="bg1"/>
                </a:solidFill>
              </a:rPr>
              <a:t>megtartásához kapcsolódó kisértékű eszközbeszerzés: 100000 forint</a:t>
            </a:r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  <p:sp>
        <p:nvSpPr>
          <p:cNvPr id="4" name="Téglalap 3"/>
          <p:cNvSpPr/>
          <p:nvPr/>
        </p:nvSpPr>
        <p:spPr>
          <a:xfrm>
            <a:off x="7523296" y="1135697"/>
            <a:ext cx="3589040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u-HU" dirty="0" smtClean="0">
                <a:solidFill>
                  <a:schemeClr val="bg1"/>
                </a:solidFill>
              </a:rPr>
              <a:t>Nem támogatható tevékenységek: Tanulmánykészítés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Építés, egyéb infrastrukturális beruházás</a:t>
            </a:r>
          </a:p>
          <a:p>
            <a:r>
              <a:rPr lang="hu-HU" dirty="0">
                <a:solidFill>
                  <a:schemeClr val="bg1"/>
                </a:solidFill>
              </a:rPr>
              <a:t>Képzés.</a:t>
            </a:r>
          </a:p>
        </p:txBody>
      </p:sp>
    </p:spTree>
    <p:extLst>
      <p:ext uri="{BB962C8B-B14F-4D97-AF65-F5344CB8AC3E}">
        <p14:creationId xmlns:p14="http://schemas.microsoft.com/office/powerpoint/2010/main" val="17464601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zappan">
  <a:themeElements>
    <a:clrScheme name="Szappa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zappa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zappa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</TotalTime>
  <Words>1959</Words>
  <Application>Microsoft Office PowerPoint</Application>
  <PresentationFormat>Szélesvásznú</PresentationFormat>
  <Paragraphs>274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4" baseType="lpstr">
      <vt:lpstr>Arial</vt:lpstr>
      <vt:lpstr>Bernard MT Condensed</vt:lpstr>
      <vt:lpstr>Century Gothic</vt:lpstr>
      <vt:lpstr>Tw Cen MT Condensed Extra Bold</vt:lpstr>
      <vt:lpstr>Szappan</vt:lpstr>
      <vt:lpstr> Mecsek-Völgység-Hegyhát  Egyesület </vt:lpstr>
      <vt:lpstr>LEADER pályázatok benyújtásának a folyamata</vt:lpstr>
      <vt:lpstr>PowerPoint-bemutató</vt:lpstr>
      <vt:lpstr>Vállalkozás fejlesztés</vt:lpstr>
      <vt:lpstr>PowerPoint-bemutató</vt:lpstr>
      <vt:lpstr> </vt:lpstr>
      <vt:lpstr>PowerPoint-bemutató</vt:lpstr>
      <vt:lpstr>PowerPoint-bemutató</vt:lpstr>
      <vt:lpstr>PowerPoint-bemutató</vt:lpstr>
      <vt:lpstr>4. Alternatív energia kiegészíto alkalmazása, alternatív energiaforrásokra alapozó közlekedésfejlesztés</vt:lpstr>
      <vt:lpstr>PowerPoint-bemutató</vt:lpstr>
      <vt:lpstr>5. A közrendet, közlekedés- és közbiztonságot leginkább javító, helyi programok és fejlesztési igények támogatása</vt:lpstr>
      <vt:lpstr>PowerPoint-bemutató</vt:lpstr>
      <vt:lpstr>6. Speciális háziorvosi ellátások kialakításának, fejlesztésének a támogatása, szuroprogramok kialakítása, népszerusítése</vt:lpstr>
      <vt:lpstr>PowerPoint-bemutató</vt:lpstr>
      <vt:lpstr>7. Vallási, kegyeleti és közösségi rendeltetésű ingatlanok, eszközök rehabilitációjának, fejlesztésének támogatása</vt:lpstr>
      <vt:lpstr>PowerPoint-bemutató</vt:lpstr>
      <vt:lpstr>PowerPoint-bemutató</vt:lpstr>
      <vt:lpstr>PowerPoint-bemutató</vt:lpstr>
    </vt:vector>
  </TitlesOfParts>
  <Company>Szászvári Vizi Közmű Kht.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Mecsek-Völgység-Hegyhát Egyesület</dc:title>
  <dc:creator>User1</dc:creator>
  <cp:lastModifiedBy>Kriszti</cp:lastModifiedBy>
  <cp:revision>390</cp:revision>
  <dcterms:created xsi:type="dcterms:W3CDTF">2009-09-24T11:21:08Z</dcterms:created>
  <dcterms:modified xsi:type="dcterms:W3CDTF">2017-11-22T10:24:54Z</dcterms:modified>
</cp:coreProperties>
</file>