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9"/>
  </p:notesMasterIdLst>
  <p:sldIdLst>
    <p:sldId id="259" r:id="rId3"/>
    <p:sldId id="288" r:id="rId4"/>
    <p:sldId id="331" r:id="rId5"/>
    <p:sldId id="321" r:id="rId6"/>
    <p:sldId id="335" r:id="rId7"/>
    <p:sldId id="354" r:id="rId8"/>
    <p:sldId id="355" r:id="rId9"/>
    <p:sldId id="343" r:id="rId10"/>
    <p:sldId id="344" r:id="rId11"/>
    <p:sldId id="345" r:id="rId12"/>
    <p:sldId id="349" r:id="rId13"/>
    <p:sldId id="346" r:id="rId14"/>
    <p:sldId id="348" r:id="rId15"/>
    <p:sldId id="328" r:id="rId16"/>
    <p:sldId id="339" r:id="rId17"/>
    <p:sldId id="312" r:id="rId18"/>
  </p:sldIdLst>
  <p:sldSz cx="9144000" cy="6858000" type="screen4x3"/>
  <p:notesSz cx="6797675" cy="9926638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Varga Dóra" initials="VD" lastIdx="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>
        <p:scale>
          <a:sx n="93" d="100"/>
          <a:sy n="93" d="100"/>
        </p:scale>
        <p:origin x="-994" y="31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Megjelent felhívások száma: 6</a:t>
            </a:r>
            <a:r>
              <a:rPr lang="hu-HU"/>
              <a:t>8</a:t>
            </a:r>
            <a:r>
              <a:rPr lang="en-US"/>
              <a:t> db</a:t>
            </a:r>
          </a:p>
        </c:rich>
      </c:tx>
      <c:layout>
        <c:manualLayout>
          <c:xMode val="edge"/>
          <c:yMode val="edge"/>
          <c:x val="0.46391197628074271"/>
          <c:y val="0.17958609029724723"/>
        </c:manualLayout>
      </c:layout>
      <c:overlay val="0"/>
    </c:title>
    <c:autoTitleDeleted val="0"/>
    <c:view3D>
      <c:rotX val="5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5500631865461263E-2"/>
          <c:y val="0.15983405078653978"/>
          <c:w val="0.44730448624477498"/>
          <c:h val="0.8133378465533192"/>
        </c:manualLayout>
      </c:layout>
      <c:pie3DChart>
        <c:varyColors val="1"/>
        <c:ser>
          <c:idx val="0"/>
          <c:order val="0"/>
          <c:tx>
            <c:strRef>
              <c:f>Munka1!$B$1</c:f>
              <c:strCache>
                <c:ptCount val="1"/>
                <c:pt idx="0">
                  <c:v>Megjelent felhívások száma: 68 db</c:v>
                </c:pt>
              </c:strCache>
            </c:strRef>
          </c:tx>
          <c:dLbls>
            <c:dLbl>
              <c:idx val="0"/>
              <c:layout>
                <c:manualLayout>
                  <c:x val="-0.12436193739671431"/>
                  <c:y val="0.18151054261822291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0.12435865655681928"/>
                  <c:y val="-0.18163184277025685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9.4914333624963543E-2"/>
                  <c:y val="-8.958557548968032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8.7868669194128515E-2"/>
                  <c:y val="0.12416694524458109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hu-H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Munka1!$A$2:$A$5</c:f>
              <c:strCache>
                <c:ptCount val="4"/>
                <c:pt idx="0">
                  <c:v>Lezárult: 16 db</c:v>
                </c:pt>
                <c:pt idx="1">
                  <c:v>Felfüggesztve: 16 db</c:v>
                </c:pt>
                <c:pt idx="2">
                  <c:v>Nyitva: 32 db</c:v>
                </c:pt>
                <c:pt idx="3">
                  <c:v>Megjelent, de még nem beadható: 4 db</c:v>
                </c:pt>
              </c:strCache>
            </c:strRef>
          </c:cat>
          <c:val>
            <c:numRef>
              <c:f>Munka1!$B$2:$B$5</c:f>
              <c:numCache>
                <c:formatCode>General</c:formatCode>
                <c:ptCount val="4"/>
                <c:pt idx="0">
                  <c:v>16</c:v>
                </c:pt>
                <c:pt idx="1">
                  <c:v>16</c:v>
                </c:pt>
                <c:pt idx="2">
                  <c:v>32</c:v>
                </c:pt>
                <c:pt idx="3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hu-HU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0A6A0B-54EB-4F5A-8286-E5B4404A2C89}" type="doc">
      <dgm:prSet loTypeId="urn:microsoft.com/office/officeart/2009/layout/CircleArrowProcess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212E0799-6BC8-4AD9-8E28-3BEC72F615EA}">
      <dgm:prSet phldrT="[Szöveg]" custT="1"/>
      <dgm:spPr/>
      <dgm:t>
        <a:bodyPr/>
        <a:lstStyle/>
        <a:p>
          <a:r>
            <a:rPr lang="hu-HU" sz="1600" b="0" dirty="0" smtClean="0">
              <a:solidFill>
                <a:schemeClr val="accent6">
                  <a:lumMod val="50000"/>
                </a:schemeClr>
              </a:solidFill>
            </a:rPr>
            <a:t>www.kormany.hu  </a:t>
          </a:r>
          <a:endParaRPr lang="hu-HU" sz="1600" b="0" dirty="0">
            <a:solidFill>
              <a:schemeClr val="accent6">
                <a:lumMod val="50000"/>
              </a:schemeClr>
            </a:solidFill>
          </a:endParaRPr>
        </a:p>
      </dgm:t>
    </dgm:pt>
    <dgm:pt modelId="{E34764E1-F0A0-4EE7-B4E4-6817DBC21D56}" type="sibTrans" cxnId="{7FA4616D-00DA-4AAD-A9FC-9E083935DCDC}">
      <dgm:prSet/>
      <dgm:spPr/>
      <dgm:t>
        <a:bodyPr/>
        <a:lstStyle/>
        <a:p>
          <a:endParaRPr lang="hu-HU"/>
        </a:p>
      </dgm:t>
    </dgm:pt>
    <dgm:pt modelId="{0E9918F7-1DB1-4C20-A699-C3C0FD445B7C}" type="parTrans" cxnId="{7FA4616D-00DA-4AAD-A9FC-9E083935DCDC}">
      <dgm:prSet/>
      <dgm:spPr/>
      <dgm:t>
        <a:bodyPr/>
        <a:lstStyle/>
        <a:p>
          <a:endParaRPr lang="hu-HU"/>
        </a:p>
      </dgm:t>
    </dgm:pt>
    <dgm:pt modelId="{64FC6463-9856-4601-A970-1446D494B3A6}">
      <dgm:prSet phldrT="[Szöveg]" custT="1"/>
      <dgm:spPr/>
      <dgm:t>
        <a:bodyPr/>
        <a:lstStyle/>
        <a:p>
          <a:r>
            <a:rPr lang="hu-HU" sz="1600" dirty="0" smtClean="0">
              <a:solidFill>
                <a:schemeClr val="accent6">
                  <a:lumMod val="50000"/>
                </a:schemeClr>
              </a:solidFill>
            </a:rPr>
            <a:t>www.palyazat.gov.hu</a:t>
          </a:r>
          <a:r>
            <a:rPr lang="hu-HU" sz="1600" dirty="0" smtClean="0"/>
            <a:t>  </a:t>
          </a:r>
          <a:endParaRPr lang="hu-HU" sz="1600" dirty="0"/>
        </a:p>
      </dgm:t>
    </dgm:pt>
    <dgm:pt modelId="{F9807249-E117-44B8-84B5-0D9F6A37A1BD}" type="sibTrans" cxnId="{1AFD9533-308E-4BB8-B0C5-CE533A59F27B}">
      <dgm:prSet/>
      <dgm:spPr/>
      <dgm:t>
        <a:bodyPr/>
        <a:lstStyle/>
        <a:p>
          <a:endParaRPr lang="hu-HU"/>
        </a:p>
      </dgm:t>
    </dgm:pt>
    <dgm:pt modelId="{B8B165FA-BBDE-4077-AD2D-0EE226BA54BF}" type="parTrans" cxnId="{1AFD9533-308E-4BB8-B0C5-CE533A59F27B}">
      <dgm:prSet/>
      <dgm:spPr/>
      <dgm:t>
        <a:bodyPr/>
        <a:lstStyle/>
        <a:p>
          <a:endParaRPr lang="hu-HU"/>
        </a:p>
      </dgm:t>
    </dgm:pt>
    <dgm:pt modelId="{D44DFECD-9FC6-4C3D-A042-B40AA80A983F}" type="pres">
      <dgm:prSet presAssocID="{440A6A0B-54EB-4F5A-8286-E5B4404A2C89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hu-HU"/>
        </a:p>
      </dgm:t>
    </dgm:pt>
    <dgm:pt modelId="{84032506-8CE5-4807-BFD1-42257F7BBA7E}" type="pres">
      <dgm:prSet presAssocID="{64FC6463-9856-4601-A970-1446D494B3A6}" presName="Accent1" presStyleCnt="0"/>
      <dgm:spPr/>
    </dgm:pt>
    <dgm:pt modelId="{72EA5842-1F38-4183-B56E-0214166748B5}" type="pres">
      <dgm:prSet presAssocID="{64FC6463-9856-4601-A970-1446D494B3A6}" presName="Accent" presStyleLbl="node1" presStyleIdx="0" presStyleCnt="2" custLinFactNeighborX="26976" custLinFactNeighborY="-219"/>
      <dgm:spPr/>
    </dgm:pt>
    <dgm:pt modelId="{BEE33738-10AF-4E7F-8E5F-7614834FF675}" type="pres">
      <dgm:prSet presAssocID="{64FC6463-9856-4601-A970-1446D494B3A6}" presName="Parent1" presStyleLbl="revTx" presStyleIdx="0" presStyleCnt="2" custScaleX="131385" custLinFactNeighborX="48383" custLinFactNeighborY="1577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154DA548-047A-4B7A-B107-E779AD0C465B}" type="pres">
      <dgm:prSet presAssocID="{212E0799-6BC8-4AD9-8E28-3BEC72F615EA}" presName="Accent2" presStyleCnt="0"/>
      <dgm:spPr/>
    </dgm:pt>
    <dgm:pt modelId="{B8298679-449D-4269-8C81-99DA76DCFC88}" type="pres">
      <dgm:prSet presAssocID="{212E0799-6BC8-4AD9-8E28-3BEC72F615EA}" presName="Accent" presStyleLbl="node1" presStyleIdx="1" presStyleCnt="2" custLinFactNeighborX="28487" custLinFactNeighborY="-883"/>
      <dgm:spPr/>
    </dgm:pt>
    <dgm:pt modelId="{15594D27-4986-48B6-9933-E3904F863E7B}" type="pres">
      <dgm:prSet presAssocID="{212E0799-6BC8-4AD9-8E28-3BEC72F615EA}" presName="Parent2" presStyleLbl="revTx" presStyleIdx="1" presStyleCnt="2" custLinFactNeighborX="42435" custLinFactNeighborY="-475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7FA4616D-00DA-4AAD-A9FC-9E083935DCDC}" srcId="{440A6A0B-54EB-4F5A-8286-E5B4404A2C89}" destId="{212E0799-6BC8-4AD9-8E28-3BEC72F615EA}" srcOrd="1" destOrd="0" parTransId="{0E9918F7-1DB1-4C20-A699-C3C0FD445B7C}" sibTransId="{E34764E1-F0A0-4EE7-B4E4-6817DBC21D56}"/>
    <dgm:cxn modelId="{06E09DCE-48B6-4FEF-9A6C-B5F82767A237}" type="presOf" srcId="{440A6A0B-54EB-4F5A-8286-E5B4404A2C89}" destId="{D44DFECD-9FC6-4C3D-A042-B40AA80A983F}" srcOrd="0" destOrd="0" presId="urn:microsoft.com/office/officeart/2009/layout/CircleArrowProcess"/>
    <dgm:cxn modelId="{29F9071C-C8BA-4568-864B-4219E8E2E343}" type="presOf" srcId="{212E0799-6BC8-4AD9-8E28-3BEC72F615EA}" destId="{15594D27-4986-48B6-9933-E3904F863E7B}" srcOrd="0" destOrd="0" presId="urn:microsoft.com/office/officeart/2009/layout/CircleArrowProcess"/>
    <dgm:cxn modelId="{05F99A88-5310-42D2-BF7D-B01D214B4BB6}" type="presOf" srcId="{64FC6463-9856-4601-A970-1446D494B3A6}" destId="{BEE33738-10AF-4E7F-8E5F-7614834FF675}" srcOrd="0" destOrd="0" presId="urn:microsoft.com/office/officeart/2009/layout/CircleArrowProcess"/>
    <dgm:cxn modelId="{1AFD9533-308E-4BB8-B0C5-CE533A59F27B}" srcId="{440A6A0B-54EB-4F5A-8286-E5B4404A2C89}" destId="{64FC6463-9856-4601-A970-1446D494B3A6}" srcOrd="0" destOrd="0" parTransId="{B8B165FA-BBDE-4077-AD2D-0EE226BA54BF}" sibTransId="{F9807249-E117-44B8-84B5-0D9F6A37A1BD}"/>
    <dgm:cxn modelId="{6B03C5D9-2593-4738-96B7-44F7FD85382D}" type="presParOf" srcId="{D44DFECD-9FC6-4C3D-A042-B40AA80A983F}" destId="{84032506-8CE5-4807-BFD1-42257F7BBA7E}" srcOrd="0" destOrd="0" presId="urn:microsoft.com/office/officeart/2009/layout/CircleArrowProcess"/>
    <dgm:cxn modelId="{584764F3-6586-429E-89E8-F49A38CEED90}" type="presParOf" srcId="{84032506-8CE5-4807-BFD1-42257F7BBA7E}" destId="{72EA5842-1F38-4183-B56E-0214166748B5}" srcOrd="0" destOrd="0" presId="urn:microsoft.com/office/officeart/2009/layout/CircleArrowProcess"/>
    <dgm:cxn modelId="{24210366-82D3-4C0C-ADCF-7C7A6AEB7EDB}" type="presParOf" srcId="{D44DFECD-9FC6-4C3D-A042-B40AA80A983F}" destId="{BEE33738-10AF-4E7F-8E5F-7614834FF675}" srcOrd="1" destOrd="0" presId="urn:microsoft.com/office/officeart/2009/layout/CircleArrowProcess"/>
    <dgm:cxn modelId="{29FF3E2B-6A7A-4643-B7A9-31457F8A9A91}" type="presParOf" srcId="{D44DFECD-9FC6-4C3D-A042-B40AA80A983F}" destId="{154DA548-047A-4B7A-B107-E779AD0C465B}" srcOrd="2" destOrd="0" presId="urn:microsoft.com/office/officeart/2009/layout/CircleArrowProcess"/>
    <dgm:cxn modelId="{516D6CB6-470A-41C9-922D-A512DE90056D}" type="presParOf" srcId="{154DA548-047A-4B7A-B107-E779AD0C465B}" destId="{B8298679-449D-4269-8C81-99DA76DCFC88}" srcOrd="0" destOrd="0" presId="urn:microsoft.com/office/officeart/2009/layout/CircleArrowProcess"/>
    <dgm:cxn modelId="{3FA4AF60-0DF1-4A48-B3D5-FCEC1CECDB97}" type="presParOf" srcId="{D44DFECD-9FC6-4C3D-A042-B40AA80A983F}" destId="{15594D27-4986-48B6-9933-E3904F863E7B}" srcOrd="3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E4CE61-8F64-42B5-A2C8-F0326D88DACC}" type="datetimeFigureOut">
              <a:rPr lang="hu-HU" smtClean="0"/>
              <a:t>2017.06.21.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DE036A-CCE2-451A-95E8-14E4F39387B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814484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DE036A-CCE2-451A-95E8-14E4F39387BC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48712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>
              <a:defRPr lang="hu-HU" sz="3600" b="1">
                <a:solidFill>
                  <a:srgbClr val="009999"/>
                </a:solidFill>
              </a:defRPr>
            </a:lvl1pPr>
          </a:lstStyle>
          <a:p>
            <a:pPr marL="0" lvl="0" eaLnBrk="0" fontAlgn="base" hangingPunct="0">
              <a:spcAft>
                <a:spcPct val="0"/>
              </a:spcAft>
            </a:pPr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dirty="0" smtClean="0"/>
              <a:t>Alcím mintájának szerkesztése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84E36-9F3D-4C3C-8F8A-D3C3C9F04CC6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2017.06.21.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04361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 sz="2400"/>
            </a:lvl1pPr>
            <a:lvl5pPr>
              <a:defRPr sz="1600"/>
            </a:lvl5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99EE0-A209-43BD-93D2-9F384FA79BE5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2017.06.21.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45134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1268760"/>
            <a:ext cx="2057400" cy="4857403"/>
          </a:xfrm>
        </p:spPr>
        <p:txBody>
          <a:bodyPr vert="eaVert"/>
          <a:lstStyle>
            <a:lvl1pPr>
              <a:defRPr lang="hu-HU" sz="3200" b="1" kern="1200" dirty="0">
                <a:solidFill>
                  <a:srgbClr val="00999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1268760"/>
            <a:ext cx="6019800" cy="4857403"/>
          </a:xfrm>
        </p:spPr>
        <p:txBody>
          <a:bodyPr vert="vert" lIns="91440" tIns="45720" rIns="91440" bIns="45720" rtlCol="0">
            <a:normAutofit/>
          </a:bodyPr>
          <a:lstStyle>
            <a:lvl1pPr>
              <a:defRPr lang="hu-HU" sz="2400" smtClean="0"/>
            </a:lvl1pPr>
            <a:lvl2pPr>
              <a:defRPr lang="hu-HU" sz="2400" smtClean="0"/>
            </a:lvl2pPr>
            <a:lvl3pPr>
              <a:defRPr lang="hu-HU" sz="2000" smtClean="0"/>
            </a:lvl3pPr>
            <a:lvl4pPr>
              <a:defRPr lang="hu-HU" smtClean="0"/>
            </a:lvl4pPr>
            <a:lvl5pPr>
              <a:defRPr lang="hu-HU" sz="1800"/>
            </a:lvl5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83E6B-F64E-4916-90B6-96AF967D5FA3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2017.06.21.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74848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84E36-9F3D-4C3C-8F8A-D3C3C9F04CC6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2017.06.21.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93966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0E18-E975-4860-B6FA-C600022330E8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2017.06.21.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30255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3619B-54B5-4718-B2EA-D551D297FBC5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2017.06.21.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0925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8A66C-DA17-46C1-8C0A-A22ABC222F71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2017.06.21.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0885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576A9-6483-40E5-A459-99C33BBEE938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2017.06.21.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2325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8CC1-7704-41B7-8106-79D341C3909E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2017.06.21.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4712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D0F63-E912-4487-9D62-8742843A75F1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2017.06.21.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21179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D3664-D0C4-4259-A79C-54EA7EFD7A2E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2017.06.21.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640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hu-HU" sz="2000" smtClean="0">
                <a:solidFill>
                  <a:srgbClr val="0F5494"/>
                </a:solidFill>
              </a:defRPr>
            </a:lvl1pPr>
            <a:lvl2pPr>
              <a:defRPr lang="hu-HU" sz="1800" smtClean="0"/>
            </a:lvl2pPr>
            <a:lvl3pPr>
              <a:defRPr lang="hu-HU" sz="1600" smtClean="0"/>
            </a:lvl3pPr>
            <a:lvl4pPr>
              <a:defRPr lang="hu-HU" sz="1400" smtClean="0">
                <a:latin typeface="Arial" pitchFamily="34" charset="0"/>
              </a:defRPr>
            </a:lvl4pPr>
            <a:lvl5pPr>
              <a:defRPr lang="hu-HU" sz="1200">
                <a:latin typeface="Arial" pitchFamily="34" charset="0"/>
              </a:defRPr>
            </a:lvl5pPr>
          </a:lstStyle>
          <a:p>
            <a:pPr marL="0" lvl="0" eaLnBrk="0" fontAlgn="base" hangingPunct="0">
              <a:spcAft>
                <a:spcPct val="0"/>
              </a:spcAft>
              <a:buClr>
                <a:srgbClr val="0F5494"/>
              </a:buClr>
              <a:buSzPct val="120000"/>
            </a:pPr>
            <a:r>
              <a:rPr lang="hu-HU" dirty="0" smtClean="0"/>
              <a:t>Mintaszöveg szerkesztése</a:t>
            </a:r>
          </a:p>
          <a:p>
            <a:pPr marL="830263" lvl="1" indent="-293688" eaLnBrk="0" fontAlgn="base" hangingPunct="0">
              <a:spcAft>
                <a:spcPct val="0"/>
              </a:spcAft>
              <a:buClr>
                <a:srgbClr val="42A62A"/>
              </a:buClr>
              <a:buFont typeface="Symbol" pitchFamily="18" charset="2"/>
              <a:buChar char="-"/>
            </a:pPr>
            <a:r>
              <a:rPr lang="hu-HU" dirty="0" smtClean="0"/>
              <a:t>Második szint</a:t>
            </a:r>
          </a:p>
          <a:p>
            <a:pPr marL="1238250" lvl="2" eaLnBrk="0" fontAlgn="base" hangingPunct="0">
              <a:spcAft>
                <a:spcPct val="0"/>
              </a:spcAft>
              <a:buClr>
                <a:srgbClr val="0F5494"/>
              </a:buClr>
              <a:buFontTx/>
              <a:buChar char="-"/>
            </a:pPr>
            <a:r>
              <a:rPr lang="hu-HU" dirty="0" smtClean="0"/>
              <a:t>Harmadik szint</a:t>
            </a:r>
          </a:p>
          <a:p>
            <a:pPr lvl="3" eaLnBrk="0" fontAlgn="base" hangingPunct="0">
              <a:spcAft>
                <a:spcPct val="0"/>
              </a:spcAft>
            </a:pPr>
            <a:r>
              <a:rPr lang="hu-HU" dirty="0" smtClean="0"/>
              <a:t>Negyedik szint</a:t>
            </a:r>
          </a:p>
          <a:p>
            <a:pPr lvl="4" eaLnBrk="0" fontAlgn="base" hangingPunct="0">
              <a:spcAft>
                <a:spcPct val="0"/>
              </a:spcAft>
            </a:pPr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0E18-E975-4860-B6FA-C600022330E8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2017.06.21.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297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A8947-C156-45AB-AA13-4DC3ACD3151F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2017.06.21.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53862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99EE0-A209-43BD-93D2-9F384FA79BE5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2017.06.21.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21904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83E6B-F64E-4916-90B6-96AF967D5FA3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2017.06.21.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316709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első oldal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28736"/>
            <a:ext cx="7772400" cy="1285884"/>
          </a:xfrm>
        </p:spPr>
        <p:txBody>
          <a:bodyPr anchor="t">
            <a:normAutofit/>
          </a:bodyPr>
          <a:lstStyle>
            <a:lvl1pPr>
              <a:defRPr sz="3000">
                <a:solidFill>
                  <a:srgbClr val="A69765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u-H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86058"/>
            <a:ext cx="6400800" cy="71438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hu-HU" dirty="0"/>
          </a:p>
        </p:txBody>
      </p:sp>
      <p:sp>
        <p:nvSpPr>
          <p:cNvPr id="8" name="Content Placeholder 4"/>
          <p:cNvSpPr>
            <a:spLocks noGrp="1"/>
          </p:cNvSpPr>
          <p:nvPr>
            <p:ph idx="13"/>
          </p:nvPr>
        </p:nvSpPr>
        <p:spPr bwMode="auto">
          <a:xfrm>
            <a:off x="785786" y="3571876"/>
            <a:ext cx="7572428" cy="1143008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>
              <a:buNone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9" name="Content Placeholder 4"/>
          <p:cNvSpPr>
            <a:spLocks noGrp="1"/>
          </p:cNvSpPr>
          <p:nvPr>
            <p:ph idx="14"/>
          </p:nvPr>
        </p:nvSpPr>
        <p:spPr bwMode="auto">
          <a:xfrm>
            <a:off x="785786" y="4786322"/>
            <a:ext cx="7572428" cy="1000132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 algn="l">
              <a:buFont typeface="+mj-lt"/>
              <a:buAutoNum type="arabicPeriod"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1406BB-324F-4DBA-837D-A97DB8B4A59D}" type="datetimeFigureOut">
              <a:rPr lang="hu-H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2017.06.21.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7038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>
              <a:defRPr lang="hu-HU" sz="3600" b="1">
                <a:solidFill>
                  <a:srgbClr val="009999"/>
                </a:solidFill>
              </a:defRPr>
            </a:lvl1pPr>
          </a:lstStyle>
          <a:p>
            <a:pPr marL="0" lvl="0" eaLnBrk="0" fontAlgn="base" hangingPunct="0">
              <a:spcAft>
                <a:spcPct val="0"/>
              </a:spcAft>
            </a:pPr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3619B-54B5-4718-B2EA-D551D297FBC5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2017.06.21.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2261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hu-HU" sz="3600" b="1" kern="1200" smtClean="0">
                <a:solidFill>
                  <a:srgbClr val="00999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2276872"/>
            <a:ext cx="4038600" cy="3849291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hu-HU" sz="2400" dirty="0" smtClean="0"/>
            </a:lvl1pPr>
            <a:lvl2pPr>
              <a:defRPr lang="hu-HU" sz="2400" dirty="0" smtClean="0"/>
            </a:lvl2pPr>
            <a:lvl3pPr>
              <a:defRPr lang="hu-HU" sz="2000" dirty="0" smtClean="0"/>
            </a:lvl3pPr>
            <a:lvl4pPr>
              <a:defRPr lang="hu-HU" sz="1800" dirty="0" smtClean="0"/>
            </a:lvl4pPr>
            <a:lvl5pPr>
              <a:defRPr lang="hu-HU" sz="1600" dirty="0"/>
            </a:lvl5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2276872"/>
            <a:ext cx="4038600" cy="3849291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hu-HU" sz="2400" dirty="0" smtClean="0"/>
            </a:lvl1pPr>
            <a:lvl2pPr>
              <a:defRPr lang="hu-HU" sz="2400" dirty="0" smtClean="0"/>
            </a:lvl2pPr>
            <a:lvl3pPr>
              <a:defRPr lang="hu-HU" sz="2000" dirty="0" smtClean="0"/>
            </a:lvl3pPr>
            <a:lvl4pPr>
              <a:defRPr lang="hu-HU" dirty="0" smtClean="0"/>
            </a:lvl4pPr>
            <a:lvl5pPr>
              <a:defRPr lang="hu-HU" sz="1600" dirty="0"/>
            </a:lvl5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8A66C-DA17-46C1-8C0A-A22ABC222F71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2017.06.21.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34390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67544" y="2132856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dirty="0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780927"/>
            <a:ext cx="4040188" cy="334523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4008" y="2132856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dirty="0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780927"/>
            <a:ext cx="4041775" cy="334523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576A9-6483-40E5-A459-99C33BBEE938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2017.06.21.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80856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hu-HU" sz="3600" b="1" kern="1200" smtClean="0">
                <a:solidFill>
                  <a:srgbClr val="00999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8CC1-7704-41B7-8106-79D341C3909E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2017.06.21.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63431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D0F63-E912-4487-9D62-8742843A75F1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2017.06.21.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6992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1268760"/>
            <a:ext cx="3008313" cy="1080120"/>
          </a:xfrm>
        </p:spPr>
        <p:txBody>
          <a:bodyPr anchor="b"/>
          <a:lstStyle>
            <a:lvl1pPr algn="l">
              <a:defRPr lang="hu-HU" sz="3200" b="1" kern="1200" dirty="0">
                <a:solidFill>
                  <a:srgbClr val="00999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1268760"/>
            <a:ext cx="5111750" cy="4857403"/>
          </a:xfrm>
        </p:spPr>
        <p:txBody>
          <a:bodyPr/>
          <a:lstStyle>
            <a:lvl1pPr>
              <a:defRPr lang="hu-HU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2348880"/>
            <a:ext cx="3008313" cy="37772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D3664-D0C4-4259-A79C-54EA7EFD7A2E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2017.06.21.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22752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1196751"/>
            <a:ext cx="5486400" cy="353082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A8947-C156-45AB-AA13-4DC3ACD3151F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2017.06.21.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3969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3.gif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" y="0"/>
            <a:ext cx="2266583" cy="1988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1137882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lvl="0" eaLnBrk="0" fontAlgn="base" hangingPunct="0">
              <a:spcAft>
                <a:spcPct val="0"/>
              </a:spcAft>
            </a:pPr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2420888"/>
            <a:ext cx="8229600" cy="37052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BFF7C-A80E-4633-B2CE-AAFB79E522F7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2017.06.21.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87339"/>
            <a:ext cx="991092" cy="6773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 descr="http://www.umvp.eu/sites/default/files/eu_zaszlo.gif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1897" y="92606"/>
            <a:ext cx="1006440" cy="672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8399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r" defTabSz="914400" rtl="0" eaLnBrk="1" latinLnBrk="0" hangingPunct="1">
        <a:spcBef>
          <a:spcPct val="0"/>
        </a:spcBef>
        <a:buNone/>
        <a:defRPr lang="hu-HU" sz="3600" b="1" kern="1200">
          <a:solidFill>
            <a:srgbClr val="002060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BFF7C-A80E-4633-B2CE-AAFB79E522F7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2017.06.21.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" y="0"/>
            <a:ext cx="2266583" cy="1988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87339"/>
            <a:ext cx="991092" cy="6773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2" descr="http://www.umvp.eu/sites/default/files/eu_zaszlo.gif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1897" y="92606"/>
            <a:ext cx="1006440" cy="672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0898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79512" y="2130425"/>
            <a:ext cx="8856984" cy="1154559"/>
          </a:xfrm>
        </p:spPr>
        <p:txBody>
          <a:bodyPr>
            <a:noAutofit/>
          </a:bodyPr>
          <a:lstStyle/>
          <a:p>
            <a:pPr algn="ctr"/>
            <a:r>
              <a:rPr lang="hu-HU" sz="4400" dirty="0" smtClean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A Vidékfejlesztési Program aktualitásai</a:t>
            </a:r>
            <a:endParaRPr lang="hu-HU" sz="440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4" name="Téglalap 3"/>
          <p:cNvSpPr/>
          <p:nvPr/>
        </p:nvSpPr>
        <p:spPr>
          <a:xfrm>
            <a:off x="3437764" y="5722278"/>
            <a:ext cx="218854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u-HU" sz="2000" dirty="0" smtClean="0">
                <a:solidFill>
                  <a:schemeClr val="accent1"/>
                </a:solidFill>
              </a:rPr>
              <a:t>MSZTE Konferencia</a:t>
            </a:r>
          </a:p>
          <a:p>
            <a:pPr algn="ctr"/>
            <a:r>
              <a:rPr lang="hu-HU" sz="2000" dirty="0" smtClean="0">
                <a:solidFill>
                  <a:schemeClr val="accent1"/>
                </a:solidFill>
              </a:rPr>
              <a:t> 2017. április 28.</a:t>
            </a:r>
          </a:p>
        </p:txBody>
      </p:sp>
      <p:sp>
        <p:nvSpPr>
          <p:cNvPr id="6" name="Alcím 2"/>
          <p:cNvSpPr txBox="1">
            <a:spLocks/>
          </p:cNvSpPr>
          <p:nvPr/>
        </p:nvSpPr>
        <p:spPr>
          <a:xfrm>
            <a:off x="1331640" y="4005064"/>
            <a:ext cx="6400800" cy="119898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Dr. Mezei Dávid</a:t>
            </a:r>
          </a:p>
          <a:p>
            <a:r>
              <a:rPr lang="hu-HU" sz="2000" dirty="0">
                <a:solidFill>
                  <a:schemeClr val="accent1">
                    <a:lumMod val="75000"/>
                  </a:schemeClr>
                </a:solidFill>
              </a:rPr>
              <a:t>a</a:t>
            </a:r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grár-vidékfejlesztési </a:t>
            </a:r>
            <a:r>
              <a:rPr lang="hu-HU" sz="2000" dirty="0">
                <a:solidFill>
                  <a:schemeClr val="accent1">
                    <a:lumMod val="75000"/>
                  </a:schemeClr>
                </a:solidFill>
              </a:rPr>
              <a:t>s</a:t>
            </a:r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tratégiai ügyekért felelős helyettes államtitkár </a:t>
            </a:r>
          </a:p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Miniszterelnökség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7" name="Téglalap 6"/>
          <p:cNvSpPr/>
          <p:nvPr/>
        </p:nvSpPr>
        <p:spPr>
          <a:xfrm>
            <a:off x="4427984" y="1412776"/>
            <a:ext cx="4392488" cy="4464496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3200" dirty="0" smtClean="0"/>
              <a:t>Tájékoztatás a Vidékfejlesztési Program előrehaladásáról</a:t>
            </a:r>
          </a:p>
          <a:p>
            <a:endParaRPr lang="hu-HU" dirty="0"/>
          </a:p>
          <a:p>
            <a:pPr defTabSz="457200">
              <a:lnSpc>
                <a:spcPct val="100000"/>
              </a:lnSpc>
              <a:spcBef>
                <a:spcPts val="0"/>
              </a:spcBef>
            </a:pPr>
            <a:r>
              <a:rPr lang="hu-HU" sz="2600" dirty="0">
                <a:solidFill>
                  <a:prstClr val="white"/>
                </a:solidFill>
              </a:rPr>
              <a:t>Miniszterelnökség</a:t>
            </a:r>
          </a:p>
          <a:p>
            <a:pPr defTabSz="457200">
              <a:lnSpc>
                <a:spcPct val="100000"/>
              </a:lnSpc>
              <a:spcBef>
                <a:spcPts val="0"/>
              </a:spcBef>
            </a:pPr>
            <a:r>
              <a:rPr lang="hu-HU" dirty="0">
                <a:solidFill>
                  <a:prstClr val="white"/>
                </a:solidFill>
              </a:rPr>
              <a:t>Agrár-vidékfejlesztési Programokért Felelős </a:t>
            </a:r>
          </a:p>
          <a:p>
            <a:pPr defTabSz="457200">
              <a:lnSpc>
                <a:spcPct val="100000"/>
              </a:lnSpc>
              <a:spcBef>
                <a:spcPts val="0"/>
              </a:spcBef>
            </a:pPr>
            <a:r>
              <a:rPr lang="hu-HU" dirty="0">
                <a:solidFill>
                  <a:prstClr val="white"/>
                </a:solidFill>
              </a:rPr>
              <a:t>Helyettes Államtitkárság</a:t>
            </a:r>
          </a:p>
          <a:p>
            <a:endParaRPr lang="hu-HU" dirty="0" smtClean="0"/>
          </a:p>
          <a:p>
            <a:r>
              <a:rPr lang="hu-HU" dirty="0" smtClean="0"/>
              <a:t>Dr. Viski József</a:t>
            </a:r>
          </a:p>
          <a:p>
            <a:r>
              <a:rPr lang="hu-HU" dirty="0" smtClean="0"/>
              <a:t>Helyettes államtitkár</a:t>
            </a:r>
          </a:p>
          <a:p>
            <a:r>
              <a:rPr lang="hu-HU" dirty="0" smtClean="0"/>
              <a:t>2017. június</a:t>
            </a:r>
          </a:p>
          <a:p>
            <a:pPr algn="ctr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04543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 számának hely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3" name="Tábláza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362846"/>
              </p:ext>
            </p:extLst>
          </p:nvPr>
        </p:nvGraphicFramePr>
        <p:xfrm>
          <a:off x="251520" y="1844824"/>
          <a:ext cx="8712968" cy="458174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66356"/>
                <a:gridCol w="1666293"/>
                <a:gridCol w="1584176"/>
                <a:gridCol w="1296143"/>
              </a:tblGrid>
              <a:tr h="739340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6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Felhívás neve</a:t>
                      </a:r>
                      <a:endParaRPr lang="hu-HU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6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Keret Mrd Ft</a:t>
                      </a:r>
                      <a:endParaRPr lang="hu-HU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6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Beérkezett kérelem (db)</a:t>
                      </a:r>
                      <a:endParaRPr lang="hu-HU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6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Forrásigény (Mrd Ft)</a:t>
                      </a:r>
                      <a:endParaRPr lang="hu-HU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600714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Éghajlatváltozáshoz kapcsolódó és időjárási kockázatok megelőzését szolgáló beruházások támogatása</a:t>
                      </a:r>
                      <a:endParaRPr lang="hu-HU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4,72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194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3,25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8203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Agrár-erdészeti rendszerek létrehozása</a:t>
                      </a:r>
                      <a:endParaRPr lang="hu-HU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1,76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00714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A fiatal mezőgazdasági termelők számára nyújtott induló támogatás</a:t>
                      </a:r>
                      <a:endParaRPr lang="hu-HU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37,75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3 348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41,49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00714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Vízvédelmi célú nem termelő beruházások: létesítmények kialakítása, fejlesztése</a:t>
                      </a:r>
                      <a:endParaRPr lang="hu-HU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1,38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0,06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00714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Nem mezőgazdasági tevékenységek </a:t>
                      </a:r>
                      <a:r>
                        <a:rPr lang="hu-HU" sz="13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beindítására</a:t>
                      </a:r>
                      <a:r>
                        <a:rPr lang="hu-HU" sz="1300" b="1" u="none" strike="noStrike" baseline="0" dirty="0" smtClean="0">
                          <a:solidFill>
                            <a:schemeClr val="tx1"/>
                          </a:solidFill>
                          <a:effectLst/>
                        </a:rPr>
                        <a:t> és fejlesztésére irányuló beruházások támogatása</a:t>
                      </a:r>
                      <a:endParaRPr lang="hu-HU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35,94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1022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41,66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8203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Erdő-környezetvédelmi kifizetések</a:t>
                      </a:r>
                      <a:endParaRPr lang="hu-HU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6,61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358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03147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Az erdei ökoszisztémák ellenálló képességének és környezeti értékének növelését célzó beruházások</a:t>
                      </a:r>
                      <a:endParaRPr lang="hu-HU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4,70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226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Title 3"/>
          <p:cNvSpPr txBox="1">
            <a:spLocks/>
          </p:cNvSpPr>
          <p:nvPr/>
        </p:nvSpPr>
        <p:spPr>
          <a:xfrm>
            <a:off x="-11558" y="836712"/>
            <a:ext cx="7391870" cy="830997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 anchorCtr="0">
            <a:spAutoFit/>
          </a:bodyPr>
          <a:lstStyle>
            <a:defPPr>
              <a:defRPr lang="hu-HU"/>
            </a:defPPr>
            <a:lvl1pPr algn="ctr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algn="r" fontAlgn="base">
              <a:spcBef>
                <a:spcPct val="0"/>
              </a:spcBef>
              <a:spcAft>
                <a:spcPct val="0"/>
              </a:spcAft>
              <a:defRPr sz="3600" b="1"/>
            </a:lvl2pPr>
            <a:lvl3pPr algn="r" fontAlgn="base">
              <a:spcBef>
                <a:spcPct val="0"/>
              </a:spcBef>
              <a:spcAft>
                <a:spcPct val="0"/>
              </a:spcAft>
              <a:defRPr sz="3600" b="1"/>
            </a:lvl3pPr>
            <a:lvl4pPr algn="r" fontAlgn="base">
              <a:spcBef>
                <a:spcPct val="0"/>
              </a:spcBef>
              <a:spcAft>
                <a:spcPct val="0"/>
              </a:spcAft>
              <a:defRPr sz="3600" b="1"/>
            </a:lvl4pPr>
            <a:lvl5pPr algn="r" fontAlgn="base">
              <a:spcBef>
                <a:spcPct val="0"/>
              </a:spcBef>
              <a:spcAft>
                <a:spcPct val="0"/>
              </a:spcAft>
              <a:defRPr sz="3600" b="1"/>
            </a:lvl5pPr>
            <a:lvl6pPr marL="457200" algn="r" fontAlgn="base">
              <a:spcBef>
                <a:spcPct val="0"/>
              </a:spcBef>
              <a:spcAft>
                <a:spcPct val="0"/>
              </a:spcAft>
              <a:defRPr sz="3600" b="1"/>
            </a:lvl6pPr>
            <a:lvl7pPr marL="914400" algn="r" fontAlgn="base">
              <a:spcBef>
                <a:spcPct val="0"/>
              </a:spcBef>
              <a:spcAft>
                <a:spcPct val="0"/>
              </a:spcAft>
              <a:defRPr sz="3600" b="1"/>
            </a:lvl7pPr>
            <a:lvl8pPr marL="1371600" algn="r" fontAlgn="base">
              <a:spcBef>
                <a:spcPct val="0"/>
              </a:spcBef>
              <a:spcAft>
                <a:spcPct val="0"/>
              </a:spcAft>
              <a:defRPr sz="3600" b="1"/>
            </a:lvl8pPr>
            <a:lvl9pPr marL="1828800" algn="r" fontAlgn="base">
              <a:spcBef>
                <a:spcPct val="0"/>
              </a:spcBef>
              <a:spcAft>
                <a:spcPct val="0"/>
              </a:spcAft>
              <a:defRPr sz="3600" b="1"/>
            </a:lvl9pPr>
          </a:lstStyle>
          <a:p>
            <a:pPr algn="l" fontAlgn="ctr"/>
            <a:r>
              <a:rPr lang="hu-HU" sz="2400" dirty="0">
                <a:solidFill>
                  <a:schemeClr val="bg1"/>
                </a:solidFill>
              </a:rPr>
              <a:t>A Vidékfejlesztési Program nyitva lévő felhívásai, amelyekben kötelezettségvállalás még nem történt</a:t>
            </a:r>
          </a:p>
        </p:txBody>
      </p:sp>
    </p:spTree>
    <p:extLst>
      <p:ext uri="{BB962C8B-B14F-4D97-AF65-F5344CB8AC3E}">
        <p14:creationId xmlns:p14="http://schemas.microsoft.com/office/powerpoint/2010/main" val="1912064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 számának hely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3" name="Tábláza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1617425"/>
              </p:ext>
            </p:extLst>
          </p:nvPr>
        </p:nvGraphicFramePr>
        <p:xfrm>
          <a:off x="251520" y="1844824"/>
          <a:ext cx="8712968" cy="49252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66356"/>
                <a:gridCol w="1666293"/>
                <a:gridCol w="1584176"/>
                <a:gridCol w="1296143"/>
              </a:tblGrid>
              <a:tr h="739340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6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Felhívás neve</a:t>
                      </a:r>
                      <a:endParaRPr lang="hu-HU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6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Keret Mrd Ft</a:t>
                      </a:r>
                      <a:endParaRPr lang="hu-HU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6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Beérkezett kérelem (db)</a:t>
                      </a:r>
                      <a:endParaRPr lang="hu-HU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6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Forrásigény (Mrd Ft)</a:t>
                      </a:r>
                      <a:endParaRPr lang="hu-HU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600714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Helyi termékértékesítést szolgáló piacok infrastrukturális</a:t>
                      </a:r>
                      <a:r>
                        <a:rPr lang="hu-HU" sz="13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fejlesztése, közétkeztetés fejlesztése</a:t>
                      </a:r>
                      <a:endParaRPr lang="hu-HU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12,64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107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2,57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8203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3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Erdészeti technológiákra, valamint erdei termékek feldolgozására és piaci értékesítésére irányuló beruházások</a:t>
                      </a:r>
                      <a:endParaRPr lang="hu-HU" sz="13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4,00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0,98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00714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3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Erdei ökoszisztémák térítésmentesen nyújtott közjóléti funkcióinak fejlesztése </a:t>
                      </a:r>
                      <a:endParaRPr lang="hu-HU" sz="13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1,61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0,25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00714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3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A fenntarthatóságot célzó tájgazdálkodás, terület- és tájhasználat váltás együttműködései</a:t>
                      </a:r>
                      <a:endParaRPr lang="hu-HU" sz="13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algn="l" fontAlgn="ctr"/>
                      <a:endParaRPr lang="hu-HU" sz="13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1,00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</a:t>
                      </a:r>
                      <a:r>
                        <a:rPr lang="hu-HU" sz="13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00714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3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Innovációs operatív csoportok létrehozása és az innovatív projekt megvalósításához szükséges beruházás támogatása</a:t>
                      </a:r>
                      <a:endParaRPr lang="hu-HU" sz="13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algn="l" fontAlgn="ctr"/>
                      <a:endParaRPr lang="hu-HU" sz="13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24,95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</a:t>
                      </a:r>
                      <a:r>
                        <a:rPr lang="hu-HU" sz="13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8203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3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Együttműködések támogatása a rövid ellátási láncok és a helyi piacok kialakításáért, fejlesztéséért és promóciójáért</a:t>
                      </a:r>
                      <a:endParaRPr lang="hu-HU" sz="13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algn="l" fontAlgn="ctr"/>
                      <a:endParaRPr lang="hu-HU" sz="13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3,84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</a:t>
                      </a:r>
                      <a:r>
                        <a:rPr lang="hu-HU" sz="13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03147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3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Védett</a:t>
                      </a:r>
                      <a:r>
                        <a:rPr lang="hu-HU" sz="1300" b="1" u="none" strike="noStrike" baseline="0" dirty="0" smtClean="0">
                          <a:solidFill>
                            <a:schemeClr val="tx1"/>
                          </a:solidFill>
                          <a:effectLst/>
                        </a:rPr>
                        <a:t> őshonos és veszélyeztetett mezőgazdasági állatfajták genetikai állományának ex situ és </a:t>
                      </a:r>
                      <a:r>
                        <a:rPr lang="hu-HU" sz="1300" b="1" u="none" strike="noStrike" baseline="0" dirty="0" err="1" smtClean="0">
                          <a:solidFill>
                            <a:schemeClr val="tx1"/>
                          </a:solidFill>
                          <a:effectLst/>
                        </a:rPr>
                        <a:t>in</a:t>
                      </a:r>
                      <a:r>
                        <a:rPr lang="hu-HU" sz="1300" b="1" u="none" strike="noStrike" baseline="0" dirty="0" smtClean="0">
                          <a:solidFill>
                            <a:schemeClr val="tx1"/>
                          </a:solidFill>
                          <a:effectLst/>
                        </a:rPr>
                        <a:t> vitro megőrzése, továbbá a g</a:t>
                      </a:r>
                      <a:r>
                        <a:rPr lang="hu-HU" sz="13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enetikai beszűkülést megelőző tanácsadói tevékenységek támogatása</a:t>
                      </a:r>
                      <a:endParaRPr lang="hu-HU" sz="13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3,83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Title 3"/>
          <p:cNvSpPr txBox="1">
            <a:spLocks/>
          </p:cNvSpPr>
          <p:nvPr/>
        </p:nvSpPr>
        <p:spPr>
          <a:xfrm>
            <a:off x="107504" y="908720"/>
            <a:ext cx="7308304" cy="830997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 anchorCtr="0">
            <a:spAutoFit/>
          </a:bodyPr>
          <a:lstStyle>
            <a:defPPr>
              <a:defRPr lang="hu-HU"/>
            </a:defPPr>
            <a:lvl1pPr algn="ctr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algn="r" fontAlgn="base">
              <a:spcBef>
                <a:spcPct val="0"/>
              </a:spcBef>
              <a:spcAft>
                <a:spcPct val="0"/>
              </a:spcAft>
              <a:defRPr sz="3600" b="1"/>
            </a:lvl2pPr>
            <a:lvl3pPr algn="r" fontAlgn="base">
              <a:spcBef>
                <a:spcPct val="0"/>
              </a:spcBef>
              <a:spcAft>
                <a:spcPct val="0"/>
              </a:spcAft>
              <a:defRPr sz="3600" b="1"/>
            </a:lvl3pPr>
            <a:lvl4pPr algn="r" fontAlgn="base">
              <a:spcBef>
                <a:spcPct val="0"/>
              </a:spcBef>
              <a:spcAft>
                <a:spcPct val="0"/>
              </a:spcAft>
              <a:defRPr sz="3600" b="1"/>
            </a:lvl4pPr>
            <a:lvl5pPr algn="r" fontAlgn="base">
              <a:spcBef>
                <a:spcPct val="0"/>
              </a:spcBef>
              <a:spcAft>
                <a:spcPct val="0"/>
              </a:spcAft>
              <a:defRPr sz="3600" b="1"/>
            </a:lvl5pPr>
            <a:lvl6pPr marL="457200" algn="r" fontAlgn="base">
              <a:spcBef>
                <a:spcPct val="0"/>
              </a:spcBef>
              <a:spcAft>
                <a:spcPct val="0"/>
              </a:spcAft>
              <a:defRPr sz="3600" b="1"/>
            </a:lvl6pPr>
            <a:lvl7pPr marL="914400" algn="r" fontAlgn="base">
              <a:spcBef>
                <a:spcPct val="0"/>
              </a:spcBef>
              <a:spcAft>
                <a:spcPct val="0"/>
              </a:spcAft>
              <a:defRPr sz="3600" b="1"/>
            </a:lvl7pPr>
            <a:lvl8pPr marL="1371600" algn="r" fontAlgn="base">
              <a:spcBef>
                <a:spcPct val="0"/>
              </a:spcBef>
              <a:spcAft>
                <a:spcPct val="0"/>
              </a:spcAft>
              <a:defRPr sz="3600" b="1"/>
            </a:lvl8pPr>
            <a:lvl9pPr marL="1828800" algn="r" fontAlgn="base">
              <a:spcBef>
                <a:spcPct val="0"/>
              </a:spcBef>
              <a:spcAft>
                <a:spcPct val="0"/>
              </a:spcAft>
              <a:defRPr sz="3600" b="1"/>
            </a:lvl9pPr>
          </a:lstStyle>
          <a:p>
            <a:pPr algn="l" fontAlgn="ctr"/>
            <a:r>
              <a:rPr lang="hu-HU" sz="2400" dirty="0">
                <a:solidFill>
                  <a:schemeClr val="bg1"/>
                </a:solidFill>
              </a:rPr>
              <a:t>A Vidékfejlesztési Program nyitva lévő felhívásai, amelyekben kötelezettségvállalás még nem történt</a:t>
            </a:r>
          </a:p>
        </p:txBody>
      </p:sp>
    </p:spTree>
    <p:extLst>
      <p:ext uri="{BB962C8B-B14F-4D97-AF65-F5344CB8AC3E}">
        <p14:creationId xmlns:p14="http://schemas.microsoft.com/office/powerpoint/2010/main" val="3963282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 számának hely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3" name="Tábláza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7111797"/>
              </p:ext>
            </p:extLst>
          </p:nvPr>
        </p:nvGraphicFramePr>
        <p:xfrm>
          <a:off x="323528" y="2564904"/>
          <a:ext cx="8496944" cy="280052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50332"/>
                <a:gridCol w="1018221"/>
                <a:gridCol w="1800200"/>
                <a:gridCol w="1728191"/>
              </a:tblGrid>
              <a:tr h="786111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6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Felhívás neve</a:t>
                      </a:r>
                      <a:endParaRPr lang="hu-HU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6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Keret Mrd Ft</a:t>
                      </a:r>
                      <a:endParaRPr lang="hu-HU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6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Meghirdetés</a:t>
                      </a:r>
                      <a:endParaRPr lang="hu-HU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6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Támogatási kérelem benyújtásának időpontja</a:t>
                      </a:r>
                      <a:endParaRPr lang="hu-HU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638715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Mezőgazdasági, erdőgazdálkodási és élelmiszer-feldolgozáshoz kapcsolódó egyéni és csoportos szaktanácsadás</a:t>
                      </a:r>
                      <a:endParaRPr lang="hu-HU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13,91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2017. március 28.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2017. július 1. -</a:t>
                      </a:r>
                      <a:r>
                        <a:rPr lang="hu-HU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hu-H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2017. december 29.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8565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Szakmai tanulmányutak, csereprogramok</a:t>
                      </a:r>
                      <a:endParaRPr lang="hu-HU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1,53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2017. március 28.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2017. június 26. – 2018. április 30.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8565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LEADER – Helyi akciócsoportok együttműködési tevékenységeinek előkészítése és megvalósítása</a:t>
                      </a:r>
                      <a:endParaRPr lang="hu-HU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1,92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2017. március 30.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2017. június 27. – 2019. június 27.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8565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Szolidáris gazdálkodás és közösség által támogatott mezőgazdaság</a:t>
                      </a:r>
                      <a:endParaRPr lang="hu-HU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1,30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2017. március 30.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2017. június 26.</a:t>
                      </a:r>
                      <a:r>
                        <a:rPr lang="hu-HU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– 2019. június 26.</a:t>
                      </a:r>
                      <a:endParaRPr lang="hu-HU" sz="14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Title 3"/>
          <p:cNvSpPr txBox="1">
            <a:spLocks/>
          </p:cNvSpPr>
          <p:nvPr/>
        </p:nvSpPr>
        <p:spPr>
          <a:xfrm>
            <a:off x="1180" y="692696"/>
            <a:ext cx="6192688" cy="830997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 anchorCtr="0">
            <a:spAutoFit/>
          </a:bodyPr>
          <a:lstStyle>
            <a:defPPr>
              <a:defRPr lang="hu-HU"/>
            </a:defPPr>
            <a:lvl1pPr algn="ctr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algn="r" fontAlgn="base">
              <a:spcBef>
                <a:spcPct val="0"/>
              </a:spcBef>
              <a:spcAft>
                <a:spcPct val="0"/>
              </a:spcAft>
              <a:defRPr sz="3600" b="1"/>
            </a:lvl2pPr>
            <a:lvl3pPr algn="r" fontAlgn="base">
              <a:spcBef>
                <a:spcPct val="0"/>
              </a:spcBef>
              <a:spcAft>
                <a:spcPct val="0"/>
              </a:spcAft>
              <a:defRPr sz="3600" b="1"/>
            </a:lvl3pPr>
            <a:lvl4pPr algn="r" fontAlgn="base">
              <a:spcBef>
                <a:spcPct val="0"/>
              </a:spcBef>
              <a:spcAft>
                <a:spcPct val="0"/>
              </a:spcAft>
              <a:defRPr sz="3600" b="1"/>
            </a:lvl4pPr>
            <a:lvl5pPr algn="r" fontAlgn="base">
              <a:spcBef>
                <a:spcPct val="0"/>
              </a:spcBef>
              <a:spcAft>
                <a:spcPct val="0"/>
              </a:spcAft>
              <a:defRPr sz="3600" b="1"/>
            </a:lvl5pPr>
            <a:lvl6pPr marL="457200" algn="r" fontAlgn="base">
              <a:spcBef>
                <a:spcPct val="0"/>
              </a:spcBef>
              <a:spcAft>
                <a:spcPct val="0"/>
              </a:spcAft>
              <a:defRPr sz="3600" b="1"/>
            </a:lvl6pPr>
            <a:lvl7pPr marL="914400" algn="r" fontAlgn="base">
              <a:spcBef>
                <a:spcPct val="0"/>
              </a:spcBef>
              <a:spcAft>
                <a:spcPct val="0"/>
              </a:spcAft>
              <a:defRPr sz="3600" b="1"/>
            </a:lvl7pPr>
            <a:lvl8pPr marL="1371600" algn="r" fontAlgn="base">
              <a:spcBef>
                <a:spcPct val="0"/>
              </a:spcBef>
              <a:spcAft>
                <a:spcPct val="0"/>
              </a:spcAft>
              <a:defRPr sz="3600" b="1"/>
            </a:lvl8pPr>
            <a:lvl9pPr marL="1828800" algn="r" fontAlgn="base">
              <a:spcBef>
                <a:spcPct val="0"/>
              </a:spcBef>
              <a:spcAft>
                <a:spcPct val="0"/>
              </a:spcAft>
              <a:defRPr sz="3600" b="1"/>
            </a:lvl9pPr>
          </a:lstStyle>
          <a:p>
            <a:pPr algn="l" fontAlgn="ctr"/>
            <a:r>
              <a:rPr lang="hu-HU" sz="2400" dirty="0">
                <a:solidFill>
                  <a:schemeClr val="bg1"/>
                </a:solidFill>
                <a:latin typeface="Calibri"/>
              </a:rPr>
              <a:t>Vidékfejlesztési Program megjelent, de még nem benyújtható felhívásai</a:t>
            </a:r>
            <a:endParaRPr lang="hu-HU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5791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3"/>
          <p:cNvSpPr txBox="1">
            <a:spLocks/>
          </p:cNvSpPr>
          <p:nvPr/>
        </p:nvSpPr>
        <p:spPr>
          <a:xfrm>
            <a:off x="13005" y="686728"/>
            <a:ext cx="4536504" cy="769441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 anchorCtr="0">
            <a:spAutoFit/>
          </a:bodyPr>
          <a:lstStyle>
            <a:defPPr>
              <a:defRPr lang="hu-HU"/>
            </a:defPPr>
            <a:lvl1pPr algn="ctr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algn="r" fontAlgn="base">
              <a:spcBef>
                <a:spcPct val="0"/>
              </a:spcBef>
              <a:spcAft>
                <a:spcPct val="0"/>
              </a:spcAft>
              <a:defRPr sz="3600" b="1"/>
            </a:lvl2pPr>
            <a:lvl3pPr algn="r" fontAlgn="base">
              <a:spcBef>
                <a:spcPct val="0"/>
              </a:spcBef>
              <a:spcAft>
                <a:spcPct val="0"/>
              </a:spcAft>
              <a:defRPr sz="3600" b="1"/>
            </a:lvl3pPr>
            <a:lvl4pPr algn="r" fontAlgn="base">
              <a:spcBef>
                <a:spcPct val="0"/>
              </a:spcBef>
              <a:spcAft>
                <a:spcPct val="0"/>
              </a:spcAft>
              <a:defRPr sz="3600" b="1"/>
            </a:lvl4pPr>
            <a:lvl5pPr algn="r" fontAlgn="base">
              <a:spcBef>
                <a:spcPct val="0"/>
              </a:spcBef>
              <a:spcAft>
                <a:spcPct val="0"/>
              </a:spcAft>
              <a:defRPr sz="3600" b="1"/>
            </a:lvl5pPr>
            <a:lvl6pPr marL="457200" algn="r" fontAlgn="base">
              <a:spcBef>
                <a:spcPct val="0"/>
              </a:spcBef>
              <a:spcAft>
                <a:spcPct val="0"/>
              </a:spcAft>
              <a:defRPr sz="3600" b="1"/>
            </a:lvl6pPr>
            <a:lvl7pPr marL="914400" algn="r" fontAlgn="base">
              <a:spcBef>
                <a:spcPct val="0"/>
              </a:spcBef>
              <a:spcAft>
                <a:spcPct val="0"/>
              </a:spcAft>
              <a:defRPr sz="3600" b="1"/>
            </a:lvl7pPr>
            <a:lvl8pPr marL="1371600" algn="r" fontAlgn="base">
              <a:spcBef>
                <a:spcPct val="0"/>
              </a:spcBef>
              <a:spcAft>
                <a:spcPct val="0"/>
              </a:spcAft>
              <a:defRPr sz="3600" b="1"/>
            </a:lvl8pPr>
            <a:lvl9pPr marL="1828800" algn="r" fontAlgn="base">
              <a:spcBef>
                <a:spcPct val="0"/>
              </a:spcBef>
              <a:spcAft>
                <a:spcPct val="0"/>
              </a:spcAft>
              <a:defRPr sz="3600" b="1"/>
            </a:lvl9pPr>
          </a:lstStyle>
          <a:p>
            <a:pPr algn="l"/>
            <a:endParaRPr lang="hu-HU" altLang="hu-HU" sz="1000" dirty="0" smtClean="0">
              <a:solidFill>
                <a:prstClr val="white"/>
              </a:solidFill>
              <a:latin typeface="Franklin Gothic Medium (Szövegtörzs)"/>
            </a:endParaRPr>
          </a:p>
          <a:p>
            <a:pPr algn="l"/>
            <a:r>
              <a:rPr lang="hu-HU" altLang="hu-HU" sz="2400" dirty="0" smtClean="0">
                <a:solidFill>
                  <a:prstClr val="white"/>
                </a:solidFill>
                <a:latin typeface="Franklin Gothic Medium (Szövegtörzs)"/>
              </a:rPr>
              <a:t>Programmódosítás - 2016. </a:t>
            </a:r>
          </a:p>
          <a:p>
            <a:pPr algn="l"/>
            <a:endParaRPr lang="hu-HU" altLang="hu-HU" sz="1000" dirty="0" smtClean="0">
              <a:solidFill>
                <a:prstClr val="white"/>
              </a:solidFill>
              <a:latin typeface="Franklin Gothic Medium (Szövegtörzs)"/>
            </a:endParaRPr>
          </a:p>
        </p:txBody>
      </p:sp>
      <p:sp>
        <p:nvSpPr>
          <p:cNvPr id="10" name="Téglalap 9"/>
          <p:cNvSpPr/>
          <p:nvPr/>
        </p:nvSpPr>
        <p:spPr>
          <a:xfrm>
            <a:off x="1331640" y="2276872"/>
            <a:ext cx="6624737" cy="4392488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20000"/>
                  <a:lumOff val="80000"/>
                </a:schemeClr>
              </a:gs>
              <a:gs pos="71000">
                <a:schemeClr val="tx2">
                  <a:lumMod val="20000"/>
                  <a:lumOff val="8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spcFirstLastPara="0" vert="horz" wrap="square" lIns="60960" tIns="60960" rIns="60960" bIns="60960" numCol="1" spcCol="1270" anchor="ctr" anchorCtr="0">
            <a:noAutofit/>
          </a:bodyPr>
          <a:lstStyle/>
          <a:p>
            <a:pPr lvl="0" algn="just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u-HU" sz="1600" b="1" u="sng" dirty="0">
                <a:solidFill>
                  <a:schemeClr val="tx1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Szakmai módosítások:</a:t>
            </a:r>
            <a:r>
              <a:rPr lang="hu-HU" sz="1600" b="1" dirty="0">
                <a:solidFill>
                  <a:schemeClr val="tx1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 219 db</a:t>
            </a:r>
          </a:p>
          <a:p>
            <a:pPr lvl="0" algn="just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u-HU" sz="1600" b="1" dirty="0">
                <a:solidFill>
                  <a:schemeClr val="tx1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 A módosítások okai:</a:t>
            </a:r>
          </a:p>
          <a:p>
            <a:pPr marL="742950" lvl="1" indent="-285750" algn="just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hu-HU" sz="1600" b="1" dirty="0">
                <a:solidFill>
                  <a:schemeClr val="tx1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Fogalmi lehatárolások pontosítása</a:t>
            </a:r>
          </a:p>
          <a:p>
            <a:pPr marL="742950" lvl="1" indent="-285750" algn="just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hu-HU" sz="1600" b="1" dirty="0">
                <a:solidFill>
                  <a:schemeClr val="tx1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Jogszabályokkal való összhang megteremtése</a:t>
            </a:r>
          </a:p>
          <a:p>
            <a:pPr marL="742950" lvl="1" indent="-285750" algn="just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hu-HU" sz="1600" b="1" dirty="0">
                <a:solidFill>
                  <a:schemeClr val="tx1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Szakmai tartalmú változtatások</a:t>
            </a:r>
          </a:p>
          <a:p>
            <a:pPr lvl="0" algn="just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hu-HU" sz="1000" b="1" dirty="0" smtClean="0">
              <a:solidFill>
                <a:schemeClr val="tx1"/>
              </a:solidFill>
              <a:latin typeface="Franklin Gothic Medium (Szövegtörzs)"/>
              <a:ea typeface="Verdana" pitchFamily="34" charset="0"/>
              <a:cs typeface="Verdana" pitchFamily="34" charset="0"/>
            </a:endParaRPr>
          </a:p>
          <a:p>
            <a:pPr lvl="0" algn="just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u-HU" sz="1600" b="1" dirty="0" smtClean="0">
                <a:solidFill>
                  <a:schemeClr val="tx1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 </a:t>
            </a:r>
            <a:r>
              <a:rPr lang="hu-HU" sz="1600" b="1" u="sng" dirty="0">
                <a:solidFill>
                  <a:schemeClr val="tx1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Pénzügyi módosítások</a:t>
            </a:r>
            <a:r>
              <a:rPr lang="hu-HU" sz="1600" b="1" dirty="0">
                <a:solidFill>
                  <a:schemeClr val="tx1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: 10 db</a:t>
            </a:r>
          </a:p>
          <a:p>
            <a:pPr lvl="0" algn="just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hu-HU" sz="1000" b="1" u="sng" dirty="0">
              <a:solidFill>
                <a:schemeClr val="tx1"/>
              </a:solidFill>
              <a:latin typeface="Franklin Gothic Medium (Szövegtörzs)"/>
              <a:ea typeface="Verdana" pitchFamily="34" charset="0"/>
              <a:cs typeface="Verdana" pitchFamily="34" charset="0"/>
            </a:endParaRPr>
          </a:p>
          <a:p>
            <a:pPr lvl="0" algn="just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u-HU" sz="1600" b="1" dirty="0">
                <a:solidFill>
                  <a:schemeClr val="tx1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 </a:t>
            </a:r>
            <a:r>
              <a:rPr lang="hu-HU" sz="1600" b="1" u="sng" dirty="0">
                <a:solidFill>
                  <a:schemeClr val="tx1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Indikátorok módosítása</a:t>
            </a:r>
            <a:r>
              <a:rPr lang="hu-HU" sz="1600" b="1" dirty="0">
                <a:solidFill>
                  <a:schemeClr val="tx1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: 60 db</a:t>
            </a:r>
          </a:p>
          <a:p>
            <a:pPr lvl="0" algn="just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hu-HU" sz="1000" b="1" u="sng" dirty="0">
              <a:solidFill>
                <a:schemeClr val="tx1"/>
              </a:solidFill>
              <a:latin typeface="Franklin Gothic Medium (Szövegtörzs)"/>
              <a:ea typeface="Verdana" pitchFamily="34" charset="0"/>
              <a:cs typeface="Verdana" pitchFamily="34" charset="0"/>
            </a:endParaRPr>
          </a:p>
          <a:p>
            <a:pPr lvl="0" algn="just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u-HU" sz="1600" b="1" dirty="0">
                <a:solidFill>
                  <a:schemeClr val="tx1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 </a:t>
            </a:r>
            <a:r>
              <a:rPr lang="hu-HU" sz="1600" b="1" u="sng" dirty="0">
                <a:solidFill>
                  <a:schemeClr val="tx1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Technikai módosítások</a:t>
            </a:r>
            <a:r>
              <a:rPr lang="hu-HU" sz="1600" b="1" dirty="0">
                <a:solidFill>
                  <a:schemeClr val="tx1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: 67 db</a:t>
            </a:r>
          </a:p>
          <a:p>
            <a:pPr lvl="0" algn="just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u-HU" sz="1600" b="1" dirty="0">
                <a:solidFill>
                  <a:schemeClr val="tx1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 A módosítások okai:</a:t>
            </a:r>
          </a:p>
          <a:p>
            <a:pPr marL="742950" lvl="1" indent="-285750" algn="just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hu-HU" sz="1600" b="1" dirty="0">
                <a:solidFill>
                  <a:schemeClr val="tx1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Szervezeti átalakulások átvezetése</a:t>
            </a:r>
          </a:p>
          <a:p>
            <a:pPr marL="742950" lvl="1" indent="-285750" algn="just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hu-HU" sz="1600" b="1" dirty="0">
                <a:solidFill>
                  <a:schemeClr val="tx1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Pontosítások</a:t>
            </a:r>
          </a:p>
        </p:txBody>
      </p:sp>
      <p:sp>
        <p:nvSpPr>
          <p:cNvPr id="6" name="Szövegdoboz 5"/>
          <p:cNvSpPr txBox="1"/>
          <p:nvPr/>
        </p:nvSpPr>
        <p:spPr>
          <a:xfrm>
            <a:off x="395536" y="1601978"/>
            <a:ext cx="6624737" cy="338554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4000">
                <a:schemeClr val="tx2">
                  <a:lumMod val="20000"/>
                  <a:lumOff val="8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8900000" scaled="1"/>
            <a:tileRect/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600" b="1" dirty="0" smtClean="0">
                <a:solidFill>
                  <a:prstClr val="black"/>
                </a:solidFill>
                <a:latin typeface="Franklin Gothic Medium (Szövegtörzs)"/>
              </a:rPr>
              <a:t>Hivatalosan benyújtásra került: 2017. május 5.</a:t>
            </a:r>
            <a:endParaRPr lang="hu-HU" sz="1600" b="1" dirty="0">
              <a:solidFill>
                <a:prstClr val="black"/>
              </a:solidFill>
              <a:latin typeface="Franklin Gothic Medium (Szövegtörzs)"/>
            </a:endParaRPr>
          </a:p>
        </p:txBody>
      </p:sp>
    </p:spTree>
    <p:extLst>
      <p:ext uri="{BB962C8B-B14F-4D97-AF65-F5344CB8AC3E}">
        <p14:creationId xmlns:p14="http://schemas.microsoft.com/office/powerpoint/2010/main" val="1852888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3"/>
          <p:cNvSpPr txBox="1">
            <a:spLocks/>
          </p:cNvSpPr>
          <p:nvPr/>
        </p:nvSpPr>
        <p:spPr>
          <a:xfrm>
            <a:off x="-33845" y="848035"/>
            <a:ext cx="4536504" cy="769441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 anchorCtr="0">
            <a:spAutoFit/>
          </a:bodyPr>
          <a:lstStyle>
            <a:defPPr>
              <a:defRPr lang="hu-HU"/>
            </a:defPPr>
            <a:lvl1pPr algn="ctr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algn="r" fontAlgn="base">
              <a:spcBef>
                <a:spcPct val="0"/>
              </a:spcBef>
              <a:spcAft>
                <a:spcPct val="0"/>
              </a:spcAft>
              <a:defRPr sz="3600" b="1"/>
            </a:lvl2pPr>
            <a:lvl3pPr algn="r" fontAlgn="base">
              <a:spcBef>
                <a:spcPct val="0"/>
              </a:spcBef>
              <a:spcAft>
                <a:spcPct val="0"/>
              </a:spcAft>
              <a:defRPr sz="3600" b="1"/>
            </a:lvl3pPr>
            <a:lvl4pPr algn="r" fontAlgn="base">
              <a:spcBef>
                <a:spcPct val="0"/>
              </a:spcBef>
              <a:spcAft>
                <a:spcPct val="0"/>
              </a:spcAft>
              <a:defRPr sz="3600" b="1"/>
            </a:lvl4pPr>
            <a:lvl5pPr algn="r" fontAlgn="base">
              <a:spcBef>
                <a:spcPct val="0"/>
              </a:spcBef>
              <a:spcAft>
                <a:spcPct val="0"/>
              </a:spcAft>
              <a:defRPr sz="3600" b="1"/>
            </a:lvl5pPr>
            <a:lvl6pPr marL="457200" algn="r" fontAlgn="base">
              <a:spcBef>
                <a:spcPct val="0"/>
              </a:spcBef>
              <a:spcAft>
                <a:spcPct val="0"/>
              </a:spcAft>
              <a:defRPr sz="3600" b="1"/>
            </a:lvl6pPr>
            <a:lvl7pPr marL="914400" algn="r" fontAlgn="base">
              <a:spcBef>
                <a:spcPct val="0"/>
              </a:spcBef>
              <a:spcAft>
                <a:spcPct val="0"/>
              </a:spcAft>
              <a:defRPr sz="3600" b="1"/>
            </a:lvl7pPr>
            <a:lvl8pPr marL="1371600" algn="r" fontAlgn="base">
              <a:spcBef>
                <a:spcPct val="0"/>
              </a:spcBef>
              <a:spcAft>
                <a:spcPct val="0"/>
              </a:spcAft>
              <a:defRPr sz="3600" b="1"/>
            </a:lvl8pPr>
            <a:lvl9pPr marL="1828800" algn="r" fontAlgn="base">
              <a:spcBef>
                <a:spcPct val="0"/>
              </a:spcBef>
              <a:spcAft>
                <a:spcPct val="0"/>
              </a:spcAft>
              <a:defRPr sz="3600" b="1"/>
            </a:lvl9pPr>
          </a:lstStyle>
          <a:p>
            <a:endParaRPr lang="hu-HU" altLang="hu-HU" sz="1000" dirty="0" smtClean="0">
              <a:solidFill>
                <a:prstClr val="white"/>
              </a:solidFill>
              <a:latin typeface="Franklin Gothic Medium (Szövegtörzs)"/>
            </a:endParaRPr>
          </a:p>
          <a:p>
            <a:r>
              <a:rPr lang="hu-HU" altLang="hu-HU" sz="2400" dirty="0" smtClean="0">
                <a:solidFill>
                  <a:prstClr val="white"/>
                </a:solidFill>
                <a:latin typeface="Franklin Gothic Medium (Szövegtörzs)"/>
              </a:rPr>
              <a:t>A projektértékelési rendszer</a:t>
            </a:r>
          </a:p>
          <a:p>
            <a:endParaRPr lang="hu-HU" altLang="hu-HU" sz="1000" dirty="0">
              <a:solidFill>
                <a:prstClr val="white"/>
              </a:solidFill>
              <a:latin typeface="Franklin Gothic Medium (Szövegtörzs)"/>
            </a:endParaRPr>
          </a:p>
        </p:txBody>
      </p:sp>
      <p:sp>
        <p:nvSpPr>
          <p:cNvPr id="10" name="Téglalap 9"/>
          <p:cNvSpPr/>
          <p:nvPr/>
        </p:nvSpPr>
        <p:spPr>
          <a:xfrm>
            <a:off x="226765" y="3645024"/>
            <a:ext cx="8761933" cy="21895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spcFirstLastPara="0" vert="horz" wrap="square" lIns="60960" tIns="60960" rIns="60960" bIns="60960" numCol="1" spcCol="1270" anchor="ctr" anchorCtr="0">
            <a:noAutofit/>
          </a:bodyPr>
          <a:lstStyle/>
          <a:p>
            <a:pPr lvl="0" algn="just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u-HU" sz="1600" b="1" dirty="0" smtClean="0">
                <a:solidFill>
                  <a:schemeClr val="tx1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A beérkezett támogatási kérelmek jogosultsági ellenőrzéséért és a hiánypótlási felhívások elkészítéséért a Magyar Államkincstár a felelős.</a:t>
            </a:r>
          </a:p>
          <a:p>
            <a:pPr lvl="0" algn="just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u-HU" sz="1600" b="1" kern="1200" dirty="0" smtClean="0">
                <a:solidFill>
                  <a:schemeClr val="tx1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A támogatási kérelmek egy zárt informatikai rendszer segítségével kisorsolásra kerülnek két, egymástól független értékelőnek, akik elvégzik azok tartalmi értékelését.</a:t>
            </a:r>
          </a:p>
          <a:p>
            <a:pPr lvl="0" algn="just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u-HU" sz="1600" b="1" dirty="0" smtClean="0">
                <a:solidFill>
                  <a:schemeClr val="tx1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A projektértékelők munkájának minőségbiztosítását az Irányító Hatóság végzi.</a:t>
            </a:r>
          </a:p>
          <a:p>
            <a:pPr lvl="0" algn="just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u-HU" sz="1600" b="1" dirty="0" smtClean="0">
                <a:solidFill>
                  <a:schemeClr val="tx1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Az értékelők által adott pontszámok és az indoklások hozzáférhetővé válnak a támogatási kérelmet benyújtók számára.</a:t>
            </a:r>
          </a:p>
        </p:txBody>
      </p:sp>
      <p:sp>
        <p:nvSpPr>
          <p:cNvPr id="11" name="Szövegdoboz 10"/>
          <p:cNvSpPr txBox="1"/>
          <p:nvPr/>
        </p:nvSpPr>
        <p:spPr>
          <a:xfrm>
            <a:off x="239738" y="2060848"/>
            <a:ext cx="8761933" cy="12926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hu-HU" sz="1600" b="1" dirty="0" smtClean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A rendszer legfontosabb célja: egy olyan új projektértékelői rendszer kialakítása, amely:</a:t>
            </a:r>
          </a:p>
          <a:p>
            <a:pPr marL="285750" indent="-285750" algn="just">
              <a:buFontTx/>
              <a:buChar char="-"/>
            </a:pPr>
            <a:r>
              <a:rPr lang="hu-HU" sz="1600" b="1" dirty="0" smtClean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Világos és átlátható;</a:t>
            </a:r>
          </a:p>
          <a:p>
            <a:pPr marL="285750" indent="-285750" algn="just">
              <a:buFontTx/>
              <a:buChar char="-"/>
            </a:pPr>
            <a:r>
              <a:rPr lang="hu-HU" sz="1600" b="1" dirty="0" smtClean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Piaci befolyástól mentes;</a:t>
            </a:r>
          </a:p>
          <a:p>
            <a:pPr marL="285750" indent="-285750" algn="just">
              <a:buFontTx/>
              <a:buChar char="-"/>
            </a:pPr>
            <a:r>
              <a:rPr lang="hu-HU" sz="1600" b="1" dirty="0" smtClean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Felkészült és tapasztalt szakértői bázison alapul.</a:t>
            </a:r>
            <a:endParaRPr lang="hu-HU" sz="1400" dirty="0" smtClean="0">
              <a:solidFill>
                <a:prstClr val="black"/>
              </a:solidFill>
              <a:latin typeface="Franklin Gothic Medium (Szövegtörzs)"/>
              <a:ea typeface="Verdana" pitchFamily="34" charset="0"/>
              <a:cs typeface="Verdana" pitchFamily="34" charset="0"/>
            </a:endParaRPr>
          </a:p>
          <a:p>
            <a:endParaRPr lang="hu-HU" sz="1400" dirty="0">
              <a:solidFill>
                <a:prstClr val="black"/>
              </a:solidFill>
              <a:latin typeface="Franklin Gothic Medium (Szövegtörzs)"/>
            </a:endParaRPr>
          </a:p>
        </p:txBody>
      </p:sp>
    </p:spTree>
    <p:extLst>
      <p:ext uri="{BB962C8B-B14F-4D97-AF65-F5344CB8AC3E}">
        <p14:creationId xmlns:p14="http://schemas.microsoft.com/office/powerpoint/2010/main" val="3906432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3"/>
          <p:cNvSpPr txBox="1">
            <a:spLocks/>
          </p:cNvSpPr>
          <p:nvPr/>
        </p:nvSpPr>
        <p:spPr>
          <a:xfrm>
            <a:off x="2195736" y="840617"/>
            <a:ext cx="4536504" cy="461665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 anchorCtr="0">
            <a:spAutoFit/>
          </a:bodyPr>
          <a:lstStyle>
            <a:defPPr>
              <a:defRPr lang="hu-HU"/>
            </a:defPPr>
            <a:lvl1pPr algn="ctr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algn="r" fontAlgn="base">
              <a:spcBef>
                <a:spcPct val="0"/>
              </a:spcBef>
              <a:spcAft>
                <a:spcPct val="0"/>
              </a:spcAft>
              <a:defRPr sz="3600" b="1"/>
            </a:lvl2pPr>
            <a:lvl3pPr algn="r" fontAlgn="base">
              <a:spcBef>
                <a:spcPct val="0"/>
              </a:spcBef>
              <a:spcAft>
                <a:spcPct val="0"/>
              </a:spcAft>
              <a:defRPr sz="3600" b="1"/>
            </a:lvl3pPr>
            <a:lvl4pPr algn="r" fontAlgn="base">
              <a:spcBef>
                <a:spcPct val="0"/>
              </a:spcBef>
              <a:spcAft>
                <a:spcPct val="0"/>
              </a:spcAft>
              <a:defRPr sz="3600" b="1"/>
            </a:lvl4pPr>
            <a:lvl5pPr algn="r" fontAlgn="base">
              <a:spcBef>
                <a:spcPct val="0"/>
              </a:spcBef>
              <a:spcAft>
                <a:spcPct val="0"/>
              </a:spcAft>
              <a:defRPr sz="3600" b="1"/>
            </a:lvl5pPr>
            <a:lvl6pPr marL="457200" algn="r" fontAlgn="base">
              <a:spcBef>
                <a:spcPct val="0"/>
              </a:spcBef>
              <a:spcAft>
                <a:spcPct val="0"/>
              </a:spcAft>
              <a:defRPr sz="3600" b="1"/>
            </a:lvl6pPr>
            <a:lvl7pPr marL="914400" algn="r" fontAlgn="base">
              <a:spcBef>
                <a:spcPct val="0"/>
              </a:spcBef>
              <a:spcAft>
                <a:spcPct val="0"/>
              </a:spcAft>
              <a:defRPr sz="3600" b="1"/>
            </a:lvl7pPr>
            <a:lvl8pPr marL="1371600" algn="r" fontAlgn="base">
              <a:spcBef>
                <a:spcPct val="0"/>
              </a:spcBef>
              <a:spcAft>
                <a:spcPct val="0"/>
              </a:spcAft>
              <a:defRPr sz="3600" b="1"/>
            </a:lvl8pPr>
            <a:lvl9pPr marL="1828800" algn="r" fontAlgn="base">
              <a:spcBef>
                <a:spcPct val="0"/>
              </a:spcBef>
              <a:spcAft>
                <a:spcPct val="0"/>
              </a:spcAft>
              <a:defRPr sz="3600" b="1"/>
            </a:lvl9pPr>
          </a:lstStyle>
          <a:p>
            <a:r>
              <a:rPr lang="hu-HU" altLang="hu-HU" sz="2400" dirty="0" smtClean="0">
                <a:solidFill>
                  <a:prstClr val="white"/>
                </a:solidFill>
                <a:latin typeface="Franklin Gothic Medium (Szövegtörzs)"/>
              </a:rPr>
              <a:t>Projektértékelés állapota</a:t>
            </a:r>
          </a:p>
        </p:txBody>
      </p:sp>
      <p:graphicFrame>
        <p:nvGraphicFramePr>
          <p:cNvPr id="4" name="Tábláza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8647986"/>
              </p:ext>
            </p:extLst>
          </p:nvPr>
        </p:nvGraphicFramePr>
        <p:xfrm>
          <a:off x="611560" y="1988840"/>
          <a:ext cx="7704855" cy="430258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57216"/>
                <a:gridCol w="2347639"/>
              </a:tblGrid>
              <a:tr h="504056">
                <a:tc>
                  <a:txBody>
                    <a:bodyPr/>
                    <a:lstStyle/>
                    <a:p>
                      <a:pPr algn="ctr" fontAlgn="b"/>
                      <a:r>
                        <a:rPr lang="hu-HU" sz="1600" b="1" u="none" strike="noStrike" dirty="0" smtClean="0">
                          <a:effectLst/>
                          <a:latin typeface="Franklin Gothic Medium (Szövegtörzs)"/>
                        </a:rPr>
                        <a:t>Vidékfejlesztési Program</a:t>
                      </a:r>
                      <a:endParaRPr lang="hu-HU" sz="16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9525" marR="9525" marT="9525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600" b="1" u="none" strike="noStrike" dirty="0" smtClean="0">
                          <a:effectLst/>
                          <a:latin typeface="Franklin Gothic Medium (Szövegtörzs)"/>
                        </a:rPr>
                        <a:t>Projektek</a:t>
                      </a:r>
                      <a:endParaRPr lang="hu-HU" sz="16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9525" marR="9525" marT="9525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667609">
                <a:tc>
                  <a:txBody>
                    <a:bodyPr/>
                    <a:lstStyle/>
                    <a:p>
                      <a:pPr algn="l" fontAlgn="ctr"/>
                      <a:r>
                        <a:rPr lang="hu-HU" sz="1800" b="0" u="none" strike="noStrike" dirty="0" smtClean="0">
                          <a:effectLst/>
                          <a:latin typeface="Franklin Gothic Medium (Szövegtörzs)"/>
                        </a:rPr>
                        <a:t>Értékelés alatt lévő projektek száma</a:t>
                      </a:r>
                      <a:endParaRPr lang="hu-HU" sz="1800" b="0" i="0" u="none" strike="noStrike" dirty="0">
                        <a:solidFill>
                          <a:srgbClr val="0D0D0D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9525" marR="9525" marT="9525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b="0" u="none" strike="noStrike" dirty="0" smtClean="0">
                          <a:effectLst/>
                          <a:latin typeface="Franklin Gothic Medium (Szövegtörzs)"/>
                        </a:rPr>
                        <a:t>3 549 db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9525" marR="9525" marT="9525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742676">
                <a:tc>
                  <a:txBody>
                    <a:bodyPr/>
                    <a:lstStyle/>
                    <a:p>
                      <a:pPr algn="l" fontAlgn="ctr"/>
                      <a:r>
                        <a:rPr lang="hu-HU" sz="1800" b="0" u="none" strike="noStrike" dirty="0" smtClean="0">
                          <a:effectLst/>
                          <a:latin typeface="Franklin Gothic Medium (Szövegtörzs)"/>
                        </a:rPr>
                        <a:t>Értékelés alatt lévő projektek igényelt támogatása </a:t>
                      </a:r>
                      <a:endParaRPr lang="hu-HU" sz="1800" b="0" i="0" u="none" strike="noStrike" dirty="0">
                        <a:solidFill>
                          <a:srgbClr val="0D0D0D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9525" marR="9525" marT="9525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b="0" u="none" strike="noStrike" dirty="0" smtClean="0">
                          <a:effectLst/>
                          <a:latin typeface="Franklin Gothic Medium (Szövegtörzs)"/>
                        </a:rPr>
                        <a:t>321,3 Mrd Ft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9525" marR="9525" marT="9525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l" fontAlgn="ctr"/>
                      <a:r>
                        <a:rPr lang="hu-HU" sz="1800" b="0" u="none" strike="noStrike" dirty="0" smtClean="0">
                          <a:effectLst/>
                          <a:latin typeface="Franklin Gothic Medium (Szövegtörzs)"/>
                        </a:rPr>
                        <a:t>Irányító</a:t>
                      </a:r>
                      <a:r>
                        <a:rPr lang="hu-HU" sz="1800" b="0" u="none" strike="noStrike" baseline="0" dirty="0" smtClean="0">
                          <a:effectLst/>
                          <a:latin typeface="Franklin Gothic Medium (Szövegtörzs)"/>
                        </a:rPr>
                        <a:t> </a:t>
                      </a:r>
                      <a:r>
                        <a:rPr lang="hu-HU" sz="1800" b="0" u="none" strike="noStrike" dirty="0" smtClean="0">
                          <a:effectLst/>
                          <a:latin typeface="Franklin Gothic Medium (Szövegtörzs)"/>
                        </a:rPr>
                        <a:t>Hatóságnál minőség biztosításon lévő projektek száma</a:t>
                      </a:r>
                      <a:endParaRPr lang="hu-HU" sz="1800" b="0" i="0" u="none" strike="noStrike" dirty="0">
                        <a:solidFill>
                          <a:srgbClr val="0D0D0D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9525" marR="9525" marT="9525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b="0" u="none" strike="noStrike" dirty="0" smtClean="0">
                          <a:effectLst/>
                          <a:latin typeface="Franklin Gothic Medium (Szövegtörzs)"/>
                        </a:rPr>
                        <a:t>1 622 db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9525" marR="9525" marT="9525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575415">
                <a:tc>
                  <a:txBody>
                    <a:bodyPr/>
                    <a:lstStyle/>
                    <a:p>
                      <a:pPr algn="l" fontAlgn="ctr"/>
                      <a:r>
                        <a:rPr lang="hu-HU" sz="1800" b="0" u="none" strike="noStrike" dirty="0" smtClean="0">
                          <a:effectLst/>
                          <a:latin typeface="Franklin Gothic Medium (Szövegtörzs)"/>
                        </a:rPr>
                        <a:t>Irányító Hatóságnál minőség biztosításon lévő projektek igényelt támogatása </a:t>
                      </a:r>
                      <a:endParaRPr lang="hu-HU" sz="1800" b="0" i="0" u="none" strike="noStrike" dirty="0">
                        <a:solidFill>
                          <a:srgbClr val="0D0D0D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9525" marR="9525" marT="9525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b="0" u="none" strike="noStrike" dirty="0" smtClean="0">
                          <a:effectLst/>
                          <a:latin typeface="Franklin Gothic Medium (Szövegtörzs)"/>
                        </a:rPr>
                        <a:t>118,7 Mrd</a:t>
                      </a:r>
                      <a:r>
                        <a:rPr lang="hu-HU" sz="1800" b="0" u="none" strike="noStrike" baseline="0" dirty="0" smtClean="0">
                          <a:effectLst/>
                          <a:latin typeface="Franklin Gothic Medium (Szövegtörzs)"/>
                        </a:rPr>
                        <a:t> Ft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9525" marR="9525" marT="9525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606588">
                <a:tc>
                  <a:txBody>
                    <a:bodyPr/>
                    <a:lstStyle/>
                    <a:p>
                      <a:pPr algn="l" fontAlgn="ctr"/>
                      <a:r>
                        <a:rPr lang="hu-HU" sz="1800" b="0" u="none" strike="noStrike" dirty="0" smtClean="0">
                          <a:effectLst/>
                          <a:latin typeface="Franklin Gothic Medium (Szövegtörzs)"/>
                        </a:rPr>
                        <a:t>Lezárt értékeléssel rendelkező projektek száma</a:t>
                      </a:r>
                      <a:endParaRPr lang="hu-HU" sz="1800" b="0" i="0" u="none" strike="noStrike" dirty="0">
                        <a:solidFill>
                          <a:srgbClr val="0D0D0D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9525" marR="9525" marT="9525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b="0" u="none" strike="noStrike" dirty="0" smtClean="0">
                          <a:effectLst/>
                          <a:latin typeface="Franklin Gothic Medium (Szövegtörzs)"/>
                        </a:rPr>
                        <a:t>285 db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9525" marR="9525" marT="9525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520261">
                <a:tc>
                  <a:txBody>
                    <a:bodyPr/>
                    <a:lstStyle/>
                    <a:p>
                      <a:pPr algn="l" fontAlgn="ctr"/>
                      <a:r>
                        <a:rPr lang="hu-HU" sz="1800" b="0" u="none" strike="noStrike" dirty="0" smtClean="0">
                          <a:effectLst/>
                          <a:latin typeface="Franklin Gothic Medium (Szövegtörzs)"/>
                        </a:rPr>
                        <a:t>Lezárt értékeléssel rendelkező projektek igényelt támogatása </a:t>
                      </a:r>
                      <a:endParaRPr lang="hu-HU" sz="1800" b="0" i="0" u="none" strike="noStrike" dirty="0">
                        <a:solidFill>
                          <a:srgbClr val="0D0D0D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9525" marR="9525" marT="9525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b="0" u="none" strike="noStrike" dirty="0" smtClean="0">
                          <a:effectLst/>
                          <a:latin typeface="Franklin Gothic Medium (Szövegtörzs)"/>
                        </a:rPr>
                        <a:t>9,1 Mrd Ft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9525" marR="9525" marT="9525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2983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 txBox="1">
            <a:spLocks/>
          </p:cNvSpPr>
          <p:nvPr/>
        </p:nvSpPr>
        <p:spPr bwMode="auto">
          <a:xfrm>
            <a:off x="1677968" y="764704"/>
            <a:ext cx="6912769" cy="864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3000" b="1" dirty="0">
                <a:solidFill>
                  <a:srgbClr val="3E3D2D"/>
                </a:solidFill>
                <a:latin typeface="Franklin Gothic Medium"/>
                <a:ea typeface="Verdana" pitchFamily="34" charset="0"/>
                <a:cs typeface="Verdana" pitchFamily="34" charset="0"/>
              </a:rPr>
              <a:t>Köszönöm megtisztelő figyelmüket!</a:t>
            </a:r>
          </a:p>
        </p:txBody>
      </p:sp>
      <p:sp>
        <p:nvSpPr>
          <p:cNvPr id="39939" name="Subtitle 2"/>
          <p:cNvSpPr>
            <a:spLocks/>
          </p:cNvSpPr>
          <p:nvPr/>
        </p:nvSpPr>
        <p:spPr bwMode="auto">
          <a:xfrm>
            <a:off x="1979613" y="2420938"/>
            <a:ext cx="5184775" cy="1103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hu-HU" altLang="hu-HU" sz="180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763230494"/>
              </p:ext>
            </p:extLst>
          </p:nvPr>
        </p:nvGraphicFramePr>
        <p:xfrm>
          <a:off x="2987824" y="1652825"/>
          <a:ext cx="5990386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Szövegdoboz 8"/>
          <p:cNvSpPr txBox="1"/>
          <p:nvPr/>
        </p:nvSpPr>
        <p:spPr>
          <a:xfrm>
            <a:off x="311022" y="2557095"/>
            <a:ext cx="45365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600" dirty="0" smtClean="0">
                <a:solidFill>
                  <a:srgbClr val="FEA022">
                    <a:lumMod val="50000"/>
                  </a:srgbClr>
                </a:solidFill>
              </a:rPr>
              <a:t>Miniszterelnökség</a:t>
            </a:r>
          </a:p>
          <a:p>
            <a:pPr algn="ctr"/>
            <a:r>
              <a:rPr lang="hu-HU" sz="1600" dirty="0" smtClean="0">
                <a:solidFill>
                  <a:srgbClr val="FEA022">
                    <a:lumMod val="50000"/>
                  </a:srgbClr>
                </a:solidFill>
              </a:rPr>
              <a:t>Agrár-vidékfejlesztési Programokért Felelős Helyettes  Államtitkárság</a:t>
            </a:r>
          </a:p>
          <a:p>
            <a:pPr algn="ctr"/>
            <a:r>
              <a:rPr lang="hu-HU" sz="1600" dirty="0" smtClean="0">
                <a:solidFill>
                  <a:srgbClr val="FEA022">
                    <a:lumMod val="50000"/>
                  </a:srgbClr>
                </a:solidFill>
              </a:rPr>
              <a:t>6000 Kecskemét, Ipoly u. 1/a.</a:t>
            </a:r>
            <a:endParaRPr lang="hu-HU" sz="1600" dirty="0">
              <a:solidFill>
                <a:srgbClr val="FEA022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467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ábláza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775166"/>
              </p:ext>
            </p:extLst>
          </p:nvPr>
        </p:nvGraphicFramePr>
        <p:xfrm>
          <a:off x="179512" y="1628800"/>
          <a:ext cx="8712968" cy="4122501"/>
        </p:xfrm>
        <a:graphic>
          <a:graphicData uri="http://schemas.openxmlformats.org/drawingml/2006/table">
            <a:tbl>
              <a:tblPr/>
              <a:tblGrid>
                <a:gridCol w="2854534"/>
                <a:gridCol w="390009"/>
                <a:gridCol w="2674593"/>
                <a:gridCol w="2793832"/>
              </a:tblGrid>
              <a:tr h="343019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hu-H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 (Szövegtörzs)"/>
                        </a:rPr>
                        <a:t>Megjelent pályázatok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809889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Állapot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db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Meghirdetett keretösszeg </a:t>
                      </a:r>
                      <a:endParaRPr lang="hu-HU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  <a:p>
                      <a:pPr algn="ctr" fontAlgn="ctr"/>
                      <a:r>
                        <a:rPr lang="hu-H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(</a:t>
                      </a:r>
                      <a:r>
                        <a:rPr lang="hu-H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Mrd Ft) </a:t>
                      </a:r>
                      <a:endParaRPr lang="hu-HU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  <a:p>
                      <a:pPr algn="ctr" fontAlgn="ctr"/>
                      <a:r>
                        <a:rPr lang="hu-HU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(2017. I. </a:t>
                      </a:r>
                      <a:r>
                        <a:rPr lang="hu-H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né ÉFK </a:t>
                      </a:r>
                      <a:r>
                        <a:rPr lang="hu-HU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módosítás</a:t>
                      </a:r>
                      <a:r>
                        <a:rPr lang="hu-HU" sz="12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 </a:t>
                      </a:r>
                      <a:r>
                        <a:rPr lang="hu-HU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szerint</a:t>
                      </a:r>
                      <a:r>
                        <a:rPr lang="hu-H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Keret aránya a VP-hez képest </a:t>
                      </a:r>
                      <a:endParaRPr lang="hu-HU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  <a:p>
                      <a:pPr algn="ctr" fontAlgn="ctr"/>
                      <a:r>
                        <a:rPr lang="hu-H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(</a:t>
                      </a:r>
                      <a:r>
                        <a:rPr lang="hu-H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1296 Mrd Ft)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963"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Megjelent pályázat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68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1 287,58 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99,3 %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963"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Determináció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3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9,40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0,7 %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9963"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E</a:t>
                      </a:r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bből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69963"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Lezárt pályázat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32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864,71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66,7%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69963"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Nyitott pályázat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32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404,21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31,2%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39926"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Megjelent, de még nem nyitott pályázat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4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18,66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1,4 %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39926"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Kötelezettségvállalás </a:t>
                      </a:r>
                      <a:endParaRPr lang="hu-HU" sz="1400" b="0" i="0" u="none" strike="noStrike" dirty="0" smtClean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(</a:t>
                      </a:r>
                      <a:r>
                        <a:rPr lang="hu-H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determináció nélkül)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16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337,25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26,0%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39926"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Kötelezettségvállalás determinációval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43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480,87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37,1%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Szövegdoboz 6"/>
          <p:cNvSpPr txBox="1"/>
          <p:nvPr/>
        </p:nvSpPr>
        <p:spPr>
          <a:xfrm>
            <a:off x="0" y="764704"/>
            <a:ext cx="6084168" cy="769441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u-HU" sz="2200" b="1" dirty="0" smtClean="0">
                <a:solidFill>
                  <a:prstClr val="white"/>
                </a:solidFill>
              </a:rPr>
              <a:t>A Vidékfejlesztési Program végrehajtása </a:t>
            </a:r>
          </a:p>
          <a:p>
            <a:r>
              <a:rPr lang="hu-HU" sz="2200" b="1" dirty="0" smtClean="0">
                <a:solidFill>
                  <a:prstClr val="white"/>
                </a:solidFill>
              </a:rPr>
              <a:t>2017. </a:t>
            </a:r>
            <a:r>
              <a:rPr lang="hu-HU" sz="2200" b="1" dirty="0">
                <a:solidFill>
                  <a:prstClr val="white"/>
                </a:solidFill>
              </a:rPr>
              <a:t>j</a:t>
            </a:r>
            <a:r>
              <a:rPr lang="hu-HU" sz="2200" b="1" dirty="0" smtClean="0">
                <a:solidFill>
                  <a:prstClr val="white"/>
                </a:solidFill>
              </a:rPr>
              <a:t>úniusi adatok szerint</a:t>
            </a:r>
            <a:endParaRPr lang="hu-HU" sz="2200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9040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zövegdoboz 8"/>
          <p:cNvSpPr txBox="1"/>
          <p:nvPr/>
        </p:nvSpPr>
        <p:spPr>
          <a:xfrm>
            <a:off x="107504" y="620688"/>
            <a:ext cx="6372200" cy="1077218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hu-HU" sz="1000" b="1" dirty="0" smtClean="0">
              <a:solidFill>
                <a:prstClr val="white"/>
              </a:solidFill>
              <a:latin typeface="Franklin Gothic Medium (Szövegtörzs)"/>
            </a:endParaRPr>
          </a:p>
          <a:p>
            <a:r>
              <a:rPr lang="hu-HU" sz="2200" b="1" dirty="0" smtClean="0">
                <a:solidFill>
                  <a:prstClr val="white"/>
                </a:solidFill>
                <a:latin typeface="Franklin Gothic Medium (Szövegtörzs)"/>
              </a:rPr>
              <a:t>A Vidékfejlesztési Program végrehajtása </a:t>
            </a:r>
          </a:p>
          <a:p>
            <a:r>
              <a:rPr lang="hu-HU" sz="2200" b="1" dirty="0" smtClean="0">
                <a:solidFill>
                  <a:prstClr val="white"/>
                </a:solidFill>
                <a:latin typeface="Franklin Gothic Medium (Szövegtörzs)"/>
              </a:rPr>
              <a:t>2017. </a:t>
            </a:r>
            <a:r>
              <a:rPr lang="hu-HU" sz="2200" b="1" dirty="0">
                <a:solidFill>
                  <a:prstClr val="white"/>
                </a:solidFill>
                <a:latin typeface="Franklin Gothic Medium (Szövegtörzs)"/>
              </a:rPr>
              <a:t>j</a:t>
            </a:r>
            <a:r>
              <a:rPr lang="hu-HU" sz="2200" b="1" dirty="0" smtClean="0">
                <a:solidFill>
                  <a:prstClr val="white"/>
                </a:solidFill>
                <a:latin typeface="Franklin Gothic Medium (Szövegtörzs)"/>
              </a:rPr>
              <a:t>úniusi adatok szerint</a:t>
            </a:r>
          </a:p>
          <a:p>
            <a:pPr algn="ctr"/>
            <a:endParaRPr lang="hu-HU" sz="1000" b="1" dirty="0">
              <a:solidFill>
                <a:prstClr val="white"/>
              </a:solidFill>
              <a:latin typeface="Franklin Gothic Medium (Szövegtörzs)"/>
            </a:endParaRPr>
          </a:p>
        </p:txBody>
      </p:sp>
      <p:graphicFrame>
        <p:nvGraphicFramePr>
          <p:cNvPr id="10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4327766"/>
              </p:ext>
            </p:extLst>
          </p:nvPr>
        </p:nvGraphicFramePr>
        <p:xfrm>
          <a:off x="467544" y="1772816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57094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5496" y="24609"/>
            <a:ext cx="5760640" cy="76470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l"/>
            <a:r>
              <a:rPr lang="hu-HU" sz="2000" b="1" dirty="0" smtClean="0">
                <a:latin typeface="Franklin Gothic Medium (Szövegtörzs)"/>
              </a:rPr>
              <a:t>Kötelezettségvállalt felhívások</a:t>
            </a:r>
            <a:br>
              <a:rPr lang="hu-HU" sz="2000" b="1" dirty="0" smtClean="0">
                <a:latin typeface="Franklin Gothic Medium (Szövegtörzs)"/>
              </a:rPr>
            </a:br>
            <a:r>
              <a:rPr lang="hu-HU" sz="2000" b="1" dirty="0" smtClean="0">
                <a:latin typeface="Franklin Gothic Medium (Szövegtörzs)"/>
              </a:rPr>
              <a:t>2017. júniusi adatok szerint</a:t>
            </a:r>
            <a:endParaRPr lang="hu-HU" sz="2000" b="1" dirty="0">
              <a:latin typeface="Franklin Gothic Medium (Szövegtörzs)"/>
            </a:endParaRPr>
          </a:p>
        </p:txBody>
      </p:sp>
      <p:sp>
        <p:nvSpPr>
          <p:cNvPr id="6" name="Téglalap 5"/>
          <p:cNvSpPr/>
          <p:nvPr/>
        </p:nvSpPr>
        <p:spPr>
          <a:xfrm>
            <a:off x="35496" y="6156012"/>
            <a:ext cx="835292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1000" dirty="0">
                <a:latin typeface="Franklin Gothic Medium (Szövegtörzs)"/>
              </a:rPr>
              <a:t>*A kötelezettségvállalás során a többségi állami tulajdonban lévő támogatottak forrásigénye is lekötésre került, mivel ezekre vonatkozóan </a:t>
            </a:r>
            <a:r>
              <a:rPr lang="hu-HU" sz="1000" dirty="0" smtClean="0">
                <a:latin typeface="Franklin Gothic Medium (Szövegtörzs)"/>
              </a:rPr>
              <a:t>forráselszabadítás </a:t>
            </a:r>
            <a:r>
              <a:rPr lang="hu-HU" sz="1000" dirty="0">
                <a:latin typeface="Franklin Gothic Medium (Szövegtörzs)"/>
              </a:rPr>
              <a:t>még nem történt, a támogatási összeg ezt </a:t>
            </a:r>
            <a:r>
              <a:rPr lang="hu-HU" sz="1000" dirty="0" smtClean="0">
                <a:latin typeface="Franklin Gothic Medium (Szövegtörzs)"/>
              </a:rPr>
              <a:t>tartalmazza.</a:t>
            </a:r>
            <a:endParaRPr lang="hu-HU" sz="1000" dirty="0">
              <a:latin typeface="Franklin Gothic Medium (Szövegtörzs)"/>
            </a:endParaRPr>
          </a:p>
        </p:txBody>
      </p:sp>
      <p:graphicFrame>
        <p:nvGraphicFramePr>
          <p:cNvPr id="9" name="Tartalom helye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740303"/>
              </p:ext>
            </p:extLst>
          </p:nvPr>
        </p:nvGraphicFramePr>
        <p:xfrm>
          <a:off x="107504" y="1196752"/>
          <a:ext cx="8917985" cy="47452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76064"/>
                <a:gridCol w="1717185"/>
                <a:gridCol w="720080"/>
                <a:gridCol w="720080"/>
                <a:gridCol w="720080"/>
                <a:gridCol w="1152128"/>
                <a:gridCol w="936104"/>
                <a:gridCol w="576064"/>
                <a:gridCol w="1224136"/>
                <a:gridCol w="576064"/>
              </a:tblGrid>
              <a:tr h="679608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VP kód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Kötelezettségvállalt felhívások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Beérkezett kérelem db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Támogatott kérelem db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Forráshiány miatt elutasított db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Egyéb ok miatt nem támogatott kérelem (pl. visszavonás, jogosultsági ellenőrzés, </a:t>
                      </a:r>
                      <a:r>
                        <a:rPr lang="hu-HU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stb</a:t>
                      </a:r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) db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Többségi állami tulajdonban lévő - nem támogatott db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Ügyintézés alatt db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Támogatott összeg (Ft)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Támogatás aránya (%)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</a:tr>
              <a:tr h="258291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10.1.1.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Agrár-környezetgazdálkodás *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18 188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9 721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8 343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204 812 915 896 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53%</a:t>
                      </a:r>
                    </a:p>
                  </a:txBody>
                  <a:tcPr marL="9525" marR="9525" marT="9525" marB="0" anchor="b"/>
                </a:tc>
              </a:tr>
              <a:tr h="201518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11.1.1.-11.2.1.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Ökológiai gazdálkodásra történő áttérés és fenntartás*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2 242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2 191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62 249 619 971 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98%</a:t>
                      </a:r>
                    </a:p>
                  </a:txBody>
                  <a:tcPr marL="9525" marR="9525" marT="9525" marB="0" anchor="b"/>
                </a:tc>
              </a:tr>
              <a:tr h="204011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19.2.1.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LEADER – HFS elkészítése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960 000 000 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100%</a:t>
                      </a:r>
                    </a:p>
                  </a:txBody>
                  <a:tcPr marL="9525" marR="9525" marT="9525" marB="0" anchor="b"/>
                </a:tc>
              </a:tr>
              <a:tr h="204011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4.1.1.6.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Trágyatároló építése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6 153 690 798 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40%</a:t>
                      </a:r>
                    </a:p>
                  </a:txBody>
                  <a:tcPr marL="9525" marR="9525" marT="9525" marB="0" anchor="b"/>
                </a:tc>
              </a:tr>
              <a:tr h="204011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6.3.1.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Mezőgazdasági kisüzemek fejlesztése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1 308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989 906 850 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16%</a:t>
                      </a:r>
                    </a:p>
                  </a:txBody>
                  <a:tcPr marL="9525" marR="9525" marT="9525" marB="0" anchor="b"/>
                </a:tc>
              </a:tr>
              <a:tr h="204011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10.2.2.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Ritka és veszélyeztetett növényfajták ex situ megőrzése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202 185 763 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37%</a:t>
                      </a:r>
                    </a:p>
                  </a:txBody>
                  <a:tcPr marL="9525" marR="9525" marT="9525" marB="0" anchor="b"/>
                </a:tc>
              </a:tr>
              <a:tr h="204011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10.2.1.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Védett őshonos állatfajták in situ megőrzése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1 200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1 049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9 648 107 749 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87%</a:t>
                      </a:r>
                    </a:p>
                  </a:txBody>
                  <a:tcPr marL="9525" marR="9525" marT="9525" marB="0" anchor="b"/>
                </a:tc>
              </a:tr>
              <a:tr h="204011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TS Projekt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23 700 000 000 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100%</a:t>
                      </a:r>
                    </a:p>
                  </a:txBody>
                  <a:tcPr marL="9525" marR="9525" marT="9525" marB="0" anchor="b"/>
                </a:tc>
              </a:tr>
              <a:tr h="204011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19.4.1.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LEADER - Működési és animációs költségek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7 895 310 155 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100%</a:t>
                      </a:r>
                    </a:p>
                  </a:txBody>
                  <a:tcPr marL="9525" marR="9525" marT="9525" marB="0" anchor="b"/>
                </a:tc>
              </a:tr>
              <a:tr h="204011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17.1.1.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Mezőgazdasági biztosítás díjához nyújtott támogatás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16 295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10 971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5 237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3 697 108 044 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67%</a:t>
                      </a:r>
                    </a:p>
                  </a:txBody>
                  <a:tcPr marL="9525" marR="9525" marT="9525" marB="0" anchor="b"/>
                </a:tc>
              </a:tr>
              <a:tr h="204011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1.2.2.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Tájékoztatási szolgáltatás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7 820 000 </a:t>
                      </a:r>
                      <a:r>
                        <a:rPr lang="hu-HU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000</a:t>
                      </a:r>
                      <a:r>
                        <a:rPr lang="hu-H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100%</a:t>
                      </a:r>
                    </a:p>
                  </a:txBody>
                  <a:tcPr marL="9525" marR="9525" marT="9525" marB="0" anchor="b"/>
                </a:tc>
              </a:tr>
              <a:tr h="312818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12.2.1.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Kompenzációs kifizetések erdőgazdálkodási Natura 2000 területeken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3 195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2 944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4 781 156 272 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92%</a:t>
                      </a:r>
                    </a:p>
                  </a:txBody>
                  <a:tcPr marL="9525" marR="9525" marT="9525" marB="0" anchor="b"/>
                </a:tc>
              </a:tr>
              <a:tr h="204011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12.1.1.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Kompenzációs kifizetések Natura 2000 gyepterületeken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8 747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4 157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4 523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2 535 085 191 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48%</a:t>
                      </a:r>
                    </a:p>
                  </a:txBody>
                  <a:tcPr marL="9525" marR="9525" marT="9525" marB="0" anchor="b"/>
                </a:tc>
              </a:tr>
              <a:tr h="312818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13.2.1.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Kompenzációs kifizetések természeti hátránnyal érintett területeken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5 894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3 558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2 311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1 802 992 945 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Összesen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58 026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35 313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8 698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6 110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98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7 807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337 248 079 635    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61%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8046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Cím 1"/>
          <p:cNvSpPr>
            <a:spLocks noGrp="1"/>
          </p:cNvSpPr>
          <p:nvPr>
            <p:ph type="title"/>
          </p:nvPr>
        </p:nvSpPr>
        <p:spPr>
          <a:xfrm>
            <a:off x="0" y="0"/>
            <a:ext cx="5760640" cy="76470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l"/>
            <a:r>
              <a:rPr lang="hu-HU" sz="2000" b="1" dirty="0" smtClean="0">
                <a:latin typeface="Franklin Gothic Medium (Szövegtörzs)"/>
              </a:rPr>
              <a:t>Lezárult felhívások</a:t>
            </a:r>
            <a:br>
              <a:rPr lang="hu-HU" sz="2000" b="1" dirty="0" smtClean="0">
                <a:latin typeface="Franklin Gothic Medium (Szövegtörzs)"/>
              </a:rPr>
            </a:br>
            <a:r>
              <a:rPr lang="hu-HU" sz="2000" b="1" dirty="0" smtClean="0">
                <a:latin typeface="Franklin Gothic Medium (Szövegtörzs)"/>
              </a:rPr>
              <a:t>2017. júniusi adatok szerint</a:t>
            </a:r>
            <a:endParaRPr lang="hu-HU" sz="2000" b="1" dirty="0">
              <a:latin typeface="Franklin Gothic Medium (Szövegtörzs)"/>
            </a:endParaRPr>
          </a:p>
        </p:txBody>
      </p:sp>
      <p:graphicFrame>
        <p:nvGraphicFramePr>
          <p:cNvPr id="6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9494621"/>
              </p:ext>
            </p:extLst>
          </p:nvPr>
        </p:nvGraphicFramePr>
        <p:xfrm>
          <a:off x="539552" y="859136"/>
          <a:ext cx="7488833" cy="53267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84588"/>
                <a:gridCol w="993834"/>
                <a:gridCol w="1130091"/>
                <a:gridCol w="1440160"/>
                <a:gridCol w="1440160"/>
              </a:tblGrid>
              <a:tr h="856484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Medium (Szövegtörzs)"/>
                        </a:rPr>
                        <a:t>Lezárult </a:t>
                      </a:r>
                      <a:r>
                        <a:rPr lang="hu-HU" sz="1100" b="1" u="none" strike="noStrike" dirty="0">
                          <a:solidFill>
                            <a:schemeClr val="bg1"/>
                          </a:solidFill>
                          <a:effectLst/>
                          <a:latin typeface="Franklin Gothic Medium (Szövegtörzs)"/>
                        </a:rPr>
                        <a:t>felhívások</a:t>
                      </a:r>
                      <a:endParaRPr lang="hu-HU" sz="11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7873" marR="7873" marT="7873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100" b="1" u="none" strike="noStrike" dirty="0">
                          <a:solidFill>
                            <a:schemeClr val="bg1"/>
                          </a:solidFill>
                          <a:effectLst/>
                          <a:latin typeface="Franklin Gothic Medium (Szövegtörzs)"/>
                        </a:rPr>
                        <a:t>Beérkezett kérelem </a:t>
                      </a:r>
                      <a:endParaRPr lang="hu-HU" sz="1100" b="1" u="none" strike="noStrike" dirty="0" smtClean="0">
                        <a:solidFill>
                          <a:schemeClr val="bg1"/>
                        </a:solidFill>
                        <a:effectLst/>
                        <a:latin typeface="Franklin Gothic Medium (Szövegtörzs)"/>
                      </a:endParaRPr>
                    </a:p>
                    <a:p>
                      <a:pPr algn="ctr" fontAlgn="ctr"/>
                      <a:r>
                        <a:rPr lang="hu-HU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Medium (Szövegtörzs)"/>
                        </a:rPr>
                        <a:t>(db)</a:t>
                      </a:r>
                      <a:endParaRPr lang="hu-HU" sz="11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7873" marR="7873" marT="7873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Medium (Szövegtörzs)"/>
                        </a:rPr>
                        <a:t>Felhívás keret</a:t>
                      </a:r>
                    </a:p>
                    <a:p>
                      <a:pPr algn="ctr" fontAlgn="ctr"/>
                      <a:r>
                        <a:rPr lang="hu-HU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Medium (Szövegtörzs)"/>
                        </a:rPr>
                        <a:t>(Mrd Ft)</a:t>
                      </a:r>
                      <a:endParaRPr lang="hu-HU" sz="11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7873" marR="7873" marT="7873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Medium (Szövegtörzs)"/>
                        </a:rPr>
                        <a:t>Forrásigény (Mrd</a:t>
                      </a:r>
                      <a:r>
                        <a:rPr lang="hu-HU" sz="1100" b="1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Franklin Gothic Medium (Szövegtörzs)"/>
                        </a:rPr>
                        <a:t> Ft)</a:t>
                      </a:r>
                      <a:endParaRPr lang="hu-HU" sz="11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7873" marR="7873" marT="7873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Medium (Szövegtörzs)"/>
                        </a:rPr>
                        <a:t>Támogatott összeg (Mrd Ft)</a:t>
                      </a:r>
                      <a:endParaRPr lang="hu-HU" sz="11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7873" marR="7873" marT="7873" marB="0" anchor="ctr">
                    <a:solidFill>
                      <a:schemeClr val="accent1"/>
                    </a:solidFill>
                  </a:tcPr>
                </a:tc>
              </a:tr>
              <a:tr h="354057">
                <a:tc>
                  <a:txBody>
                    <a:bodyPr/>
                    <a:lstStyle/>
                    <a:p>
                      <a:pPr algn="l" fontAlgn="b"/>
                      <a:r>
                        <a:rPr lang="hu-HU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Az erdőgazdálkodási potenciálban okozott erdőkárok helyreállítása*</a:t>
                      </a:r>
                      <a:endParaRPr lang="hu-H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207</a:t>
                      </a:r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6,28</a:t>
                      </a:r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1,5</a:t>
                      </a:r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73" marR="7873" marT="7873" marB="0" anchor="ctr"/>
                </a:tc>
              </a:tr>
              <a:tr h="531085">
                <a:tc>
                  <a:txBody>
                    <a:bodyPr/>
                    <a:lstStyle/>
                    <a:p>
                      <a:pPr algn="l" fontAlgn="b"/>
                      <a:r>
                        <a:rPr lang="hu-HU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Natura 2000 erdőterületeknek nyújtott kompenzációs kifizetések*</a:t>
                      </a:r>
                      <a:endParaRPr lang="hu-H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3 195</a:t>
                      </a:r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17,26</a:t>
                      </a:r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5,06</a:t>
                      </a:r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4,78</a:t>
                      </a:r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73" marR="7873" marT="7873" marB="0" anchor="ctr"/>
                </a:tc>
              </a:tr>
              <a:tr h="531085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0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Natura 2000 mezőgazdasági területeknek nyújtott kompenzációs kifizetések*</a:t>
                      </a:r>
                      <a:endParaRPr lang="hu-HU" sz="10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algn="l" fontAlgn="b"/>
                      <a:endParaRPr lang="hu-H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8 747</a:t>
                      </a:r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25,87</a:t>
                      </a:r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6,96</a:t>
                      </a:r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2,54</a:t>
                      </a:r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73" marR="7873" marT="7873" marB="0" anchor="ctr"/>
                </a:tc>
              </a:tr>
              <a:tr h="512123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0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Erdei termelési potenciál mobilizálását szolgáló tevékenységek*</a:t>
                      </a:r>
                      <a:endParaRPr lang="hu-HU" sz="10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algn="l" fontAlgn="b"/>
                      <a:endParaRPr lang="hu-H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hu-HU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772</a:t>
                      </a:r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2,71</a:t>
                      </a:r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2,0</a:t>
                      </a:r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73" marR="7873" marT="7873" marB="0" anchor="ctr"/>
                </a:tc>
              </a:tr>
              <a:tr h="512123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0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Tejágazat szerkezetátalakítását kísérő állatjólléti intézkedések*</a:t>
                      </a:r>
                      <a:endParaRPr lang="hu-HU" sz="10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algn="l" fontAlgn="b"/>
                      <a:endParaRPr lang="hu-H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642</a:t>
                      </a:r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36,53</a:t>
                      </a:r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61,09</a:t>
                      </a:r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7873" marR="7873" marT="7873" marB="0" anchor="ctr"/>
                </a:tc>
              </a:tr>
              <a:tr h="452484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0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Mezőgazdasági biztosítók díjához nyújtott támogatás*</a:t>
                      </a:r>
                      <a:endParaRPr lang="hu-HU" sz="10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16 295</a:t>
                      </a:r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29,56</a:t>
                      </a:r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4,0</a:t>
                      </a:r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3,7</a:t>
                      </a:r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73" marR="7873" marT="7873" marB="0" anchor="ctr"/>
                </a:tc>
              </a:tr>
              <a:tr h="512123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0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Kompenzációs kifizetések természeti hátránnyal érintett területeken*</a:t>
                      </a:r>
                      <a:endParaRPr lang="hu-HU" sz="10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algn="l" fontAlgn="b"/>
                      <a:endParaRPr lang="hu-H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5 894</a:t>
                      </a:r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10,63</a:t>
                      </a:r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3,55</a:t>
                      </a:r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1,8</a:t>
                      </a:r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73" marR="7873" marT="7873" marB="0" anchor="ctr"/>
                </a:tc>
              </a:tr>
              <a:tr h="344046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Agrár-környezetgazdálkodási kifizetés II.</a:t>
                      </a:r>
                    </a:p>
                    <a:p>
                      <a:pPr algn="l" fontAlgn="b"/>
                      <a:endParaRPr lang="hu-H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4 472</a:t>
                      </a:r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40,0</a:t>
                      </a:r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112,05</a:t>
                      </a:r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73" marR="7873" marT="7873" marB="0" anchor="ctr"/>
                </a:tc>
              </a:tr>
              <a:tr h="356717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Erdészeti genetikai erőforrások megőrzése*</a:t>
                      </a:r>
                    </a:p>
                    <a:p>
                      <a:pPr algn="l" fontAlgn="b"/>
                      <a:endParaRPr lang="hu-H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</a:t>
                      </a:r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1,12</a:t>
                      </a:r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0,07</a:t>
                      </a:r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73" marR="7873" marT="7873" marB="0" anchor="ctr"/>
                </a:tc>
              </a:tr>
              <a:tr h="364471">
                <a:tc>
                  <a:txBody>
                    <a:bodyPr/>
                    <a:lstStyle/>
                    <a:p>
                      <a:pPr algn="l" fontAlgn="b"/>
                      <a:r>
                        <a:rPr lang="hu-HU" sz="1100" u="none" strike="noStrike" dirty="0">
                          <a:effectLst/>
                          <a:latin typeface="Franklin Gothic Medium (Szövegtörzs)"/>
                        </a:rPr>
                        <a:t>Összesen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7873" marR="7873" marT="7873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41 245</a:t>
                      </a:r>
                      <a:endParaRPr lang="hu-HU" sz="1100" b="1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7873" marR="7873" marT="7873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Medium (Szövegtörzs)"/>
                        </a:rPr>
                        <a:t>169,96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7873" marR="7873" marT="7873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Medium (Szövegtörzs)"/>
                        </a:rPr>
                        <a:t>196,28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7873" marR="7873" marT="7873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Medium (Szövegtörzs)"/>
                        </a:rPr>
                        <a:t>12,82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7873" marR="7873" marT="7873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Szövegdoboz 1"/>
          <p:cNvSpPr txBox="1"/>
          <p:nvPr/>
        </p:nvSpPr>
        <p:spPr>
          <a:xfrm>
            <a:off x="683568" y="6325142"/>
            <a:ext cx="75608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 smtClean="0"/>
              <a:t>*A felhívások lezárása a 2016. évi Egységes Kérelemben és a már lezárult benyújtási időszakra értendő</a:t>
            </a:r>
            <a:endParaRPr lang="hu-HU" sz="1400" dirty="0"/>
          </a:p>
        </p:txBody>
      </p:sp>
    </p:spTree>
    <p:extLst>
      <p:ext uri="{BB962C8B-B14F-4D97-AF65-F5344CB8AC3E}">
        <p14:creationId xmlns:p14="http://schemas.microsoft.com/office/powerpoint/2010/main" val="18006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 számának hely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zövegdoboz 3"/>
          <p:cNvSpPr txBox="1"/>
          <p:nvPr/>
        </p:nvSpPr>
        <p:spPr>
          <a:xfrm>
            <a:off x="12429" y="863012"/>
            <a:ext cx="6252143" cy="492443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Trágyatároló építése és korszerűsítése - 5,57 Mrd Ft </a:t>
            </a:r>
          </a:p>
          <a:p>
            <a:r>
              <a:rPr lang="hu-HU" sz="1200" b="1" dirty="0" smtClean="0">
                <a:solidFill>
                  <a:srgbClr val="FF0000"/>
                </a:solidFill>
                <a:latin typeface="Franklin Gothic Medium (Szövegtörzs)"/>
              </a:rPr>
              <a:t>Felfüggesztve: 2016. május 6.</a:t>
            </a:r>
            <a:endParaRPr lang="hu-HU" sz="1200" b="1" dirty="0">
              <a:solidFill>
                <a:srgbClr val="FF0000"/>
              </a:solidFill>
              <a:latin typeface="Franklin Gothic Medium (Szövegtörzs)"/>
            </a:endParaRPr>
          </a:p>
        </p:txBody>
      </p:sp>
      <p:sp>
        <p:nvSpPr>
          <p:cNvPr id="5" name="Szövegdoboz 4"/>
          <p:cNvSpPr txBox="1"/>
          <p:nvPr/>
        </p:nvSpPr>
        <p:spPr>
          <a:xfrm>
            <a:off x="6055498" y="903375"/>
            <a:ext cx="2478177" cy="461665"/>
          </a:xfrm>
          <a:prstGeom prst="rect">
            <a:avLst/>
          </a:prstGeom>
          <a:gradFill>
            <a:gsLst>
              <a:gs pos="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  <a:lin ang="16200000" scaled="1"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Beérkezett kérelmek: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 707 db</a:t>
            </a:r>
          </a:p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Támogatási igény: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14,82 Mrd Ft</a:t>
            </a:r>
            <a:endParaRPr lang="hu-HU" sz="1200" b="1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6" name="Szövegdoboz 5"/>
          <p:cNvSpPr txBox="1"/>
          <p:nvPr/>
        </p:nvSpPr>
        <p:spPr>
          <a:xfrm>
            <a:off x="14207" y="1380974"/>
            <a:ext cx="6237936" cy="95410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400" b="1" dirty="0">
                <a:solidFill>
                  <a:prstClr val="black"/>
                </a:solidFill>
                <a:latin typeface="Franklin Gothic Medium (Szövegtörzs)"/>
              </a:rPr>
              <a:t>Településképet meghatározó épületek külső rekonstrukciója, </a:t>
            </a:r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többfunkciós közösségi </a:t>
            </a:r>
            <a:r>
              <a:rPr lang="hu-HU" sz="1400" b="1" dirty="0">
                <a:solidFill>
                  <a:prstClr val="black"/>
                </a:solidFill>
                <a:latin typeface="Franklin Gothic Medium (Szövegtörzs)"/>
              </a:rPr>
              <a:t>tér létrehozása, fejlesztése, energetikai </a:t>
            </a:r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korszerűsítés – 26,88 Mrd Ft</a:t>
            </a:r>
          </a:p>
          <a:p>
            <a:r>
              <a:rPr lang="hu-HU" sz="1400" b="1" dirty="0" smtClean="0">
                <a:solidFill>
                  <a:srgbClr val="FF0000"/>
                </a:solidFill>
                <a:latin typeface="Franklin Gothic Medium (Szövegtörzs)"/>
              </a:rPr>
              <a:t>Felfüggesztve: 2016. május 26.</a:t>
            </a:r>
            <a:endParaRPr lang="hu-HU" sz="1400" b="1" dirty="0">
              <a:solidFill>
                <a:srgbClr val="FF0000"/>
              </a:solidFill>
              <a:latin typeface="Franklin Gothic Medium (Szövegtörzs)"/>
            </a:endParaRPr>
          </a:p>
        </p:txBody>
      </p:sp>
      <p:sp>
        <p:nvSpPr>
          <p:cNvPr id="7" name="Szövegdoboz 6"/>
          <p:cNvSpPr txBox="1"/>
          <p:nvPr/>
        </p:nvSpPr>
        <p:spPr>
          <a:xfrm>
            <a:off x="6055498" y="1541982"/>
            <a:ext cx="2478178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Beérkezett kérelmek: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2 204 db</a:t>
            </a:r>
          </a:p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Támogatási igény: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76,34 Mrd Ft</a:t>
            </a:r>
            <a:endParaRPr lang="hu-HU" sz="1200" b="1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8" name="Szövegdoboz 7"/>
          <p:cNvSpPr txBox="1"/>
          <p:nvPr/>
        </p:nvSpPr>
        <p:spPr>
          <a:xfrm>
            <a:off x="14208" y="2335081"/>
            <a:ext cx="6237936" cy="49244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Szarvasmarhatartó telepek korszerűsítése – 19,86 Mrd Ft</a:t>
            </a:r>
          </a:p>
          <a:p>
            <a:r>
              <a:rPr lang="hu-HU" sz="1200" b="1" dirty="0" smtClean="0">
                <a:solidFill>
                  <a:srgbClr val="FF0000"/>
                </a:solidFill>
                <a:latin typeface="Franklin Gothic Medium (Szövegtörzs)"/>
              </a:rPr>
              <a:t>Felfüggesztve: 2016. július 23.</a:t>
            </a:r>
            <a:endParaRPr lang="hu-HU" sz="1200" b="1" dirty="0">
              <a:solidFill>
                <a:srgbClr val="FF0000"/>
              </a:solidFill>
              <a:latin typeface="Franklin Gothic Medium (Szövegtörzs)"/>
            </a:endParaRPr>
          </a:p>
        </p:txBody>
      </p:sp>
      <p:sp>
        <p:nvSpPr>
          <p:cNvPr id="9" name="Szövegdoboz 8"/>
          <p:cNvSpPr txBox="1"/>
          <p:nvPr/>
        </p:nvSpPr>
        <p:spPr>
          <a:xfrm>
            <a:off x="6031519" y="2365859"/>
            <a:ext cx="2502157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Beérkezett kérelmek: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1359 db</a:t>
            </a:r>
          </a:p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Támogatási igény: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75,00</a:t>
            </a:r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Mrd Ft</a:t>
            </a:r>
            <a:endParaRPr lang="hu-HU" sz="1200" b="1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10" name="Szövegdoboz 9"/>
          <p:cNvSpPr txBox="1"/>
          <p:nvPr/>
        </p:nvSpPr>
        <p:spPr>
          <a:xfrm>
            <a:off x="14206" y="2848293"/>
            <a:ext cx="6236909" cy="49244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Sertéstartó telepek korszerűsítése – 19,86 Mrd Ft</a:t>
            </a:r>
          </a:p>
          <a:p>
            <a:r>
              <a:rPr lang="hu-HU" sz="1200" b="1" dirty="0" smtClean="0">
                <a:solidFill>
                  <a:srgbClr val="FF0000"/>
                </a:solidFill>
                <a:latin typeface="Franklin Gothic Medium (Szövegtörzs)"/>
              </a:rPr>
              <a:t>Felfüggesztve: 2016. július 23.</a:t>
            </a:r>
            <a:endParaRPr lang="hu-HU" sz="1200" b="1" dirty="0">
              <a:solidFill>
                <a:srgbClr val="FF0000"/>
              </a:solidFill>
              <a:latin typeface="Franklin Gothic Medium (Szövegtörzs)"/>
            </a:endParaRPr>
          </a:p>
        </p:txBody>
      </p:sp>
      <p:sp>
        <p:nvSpPr>
          <p:cNvPr id="11" name="Szövegdoboz 10"/>
          <p:cNvSpPr txBox="1"/>
          <p:nvPr/>
        </p:nvSpPr>
        <p:spPr>
          <a:xfrm>
            <a:off x="6031518" y="2886510"/>
            <a:ext cx="2502157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Beérkezett kérelmek: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331 db</a:t>
            </a:r>
          </a:p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Támogatási igény: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50,80</a:t>
            </a:r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Mrd Ft</a:t>
            </a:r>
            <a:endParaRPr lang="hu-HU" sz="1200" b="1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12" name="Szövegdoboz 11"/>
          <p:cNvSpPr txBox="1"/>
          <p:nvPr/>
        </p:nvSpPr>
        <p:spPr>
          <a:xfrm>
            <a:off x="14207" y="3348175"/>
            <a:ext cx="6236908" cy="49244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Baromfitartó telepek korszerűsítése – 19,86 Mrd Ft</a:t>
            </a:r>
          </a:p>
          <a:p>
            <a:r>
              <a:rPr lang="hu-HU" sz="1200" b="1" dirty="0" smtClean="0">
                <a:solidFill>
                  <a:srgbClr val="FF0000"/>
                </a:solidFill>
                <a:latin typeface="Franklin Gothic Medium (Szövegtörzs)"/>
              </a:rPr>
              <a:t>Felfüggesztve: 2016. július 23.</a:t>
            </a:r>
            <a:endParaRPr lang="hu-HU" sz="1200" b="1" dirty="0">
              <a:solidFill>
                <a:srgbClr val="FF0000"/>
              </a:solidFill>
              <a:latin typeface="Franklin Gothic Medium (Szövegtörzs)"/>
            </a:endParaRPr>
          </a:p>
        </p:txBody>
      </p:sp>
      <p:sp>
        <p:nvSpPr>
          <p:cNvPr id="13" name="Szövegdoboz 12"/>
          <p:cNvSpPr txBox="1"/>
          <p:nvPr/>
        </p:nvSpPr>
        <p:spPr>
          <a:xfrm>
            <a:off x="6034005" y="3410738"/>
            <a:ext cx="2499671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Beérkezett kérelmek: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426 db</a:t>
            </a:r>
          </a:p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Támogatási igény: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65,31 Mrd Ft</a:t>
            </a:r>
            <a:endParaRPr lang="hu-HU" sz="1200" b="1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14" name="Szövegdoboz 13"/>
          <p:cNvSpPr txBox="1"/>
          <p:nvPr/>
        </p:nvSpPr>
        <p:spPr>
          <a:xfrm>
            <a:off x="-3762" y="3840618"/>
            <a:ext cx="6255906" cy="7078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400" b="1" dirty="0">
                <a:solidFill>
                  <a:srgbClr val="000000"/>
                </a:solidFill>
                <a:latin typeface="Franklin Gothic Medium (Szövegtörzs)"/>
              </a:rPr>
              <a:t>Kisméretű </a:t>
            </a:r>
            <a:r>
              <a:rPr lang="hu-HU" sz="1400" b="1" dirty="0" smtClean="0">
                <a:solidFill>
                  <a:srgbClr val="000000"/>
                </a:solidFill>
                <a:latin typeface="Franklin Gothic Medium (Szövegtörzs)"/>
              </a:rPr>
              <a:t>terménytároló, </a:t>
            </a:r>
            <a:r>
              <a:rPr lang="hu-HU" sz="1400" b="1" dirty="0" err="1" smtClean="0">
                <a:solidFill>
                  <a:srgbClr val="000000"/>
                </a:solidFill>
                <a:latin typeface="Franklin Gothic Medium (Szövegtörzs)"/>
              </a:rPr>
              <a:t>-</a:t>
            </a:r>
            <a:r>
              <a:rPr lang="hu-HU" sz="1400" b="1" dirty="0" err="1">
                <a:solidFill>
                  <a:srgbClr val="000000"/>
                </a:solidFill>
                <a:latin typeface="Franklin Gothic Medium (Szövegtörzs)"/>
              </a:rPr>
              <a:t>szárító</a:t>
            </a:r>
            <a:r>
              <a:rPr lang="hu-HU" sz="1400" b="1" dirty="0">
                <a:solidFill>
                  <a:srgbClr val="000000"/>
                </a:solidFill>
                <a:latin typeface="Franklin Gothic Medium (Szövegtörzs)"/>
              </a:rPr>
              <a:t> és </a:t>
            </a:r>
            <a:r>
              <a:rPr lang="hu-HU" sz="1400" b="1" dirty="0" err="1">
                <a:solidFill>
                  <a:srgbClr val="000000"/>
                </a:solidFill>
                <a:latin typeface="Franklin Gothic Medium (Szövegtörzs)"/>
              </a:rPr>
              <a:t>-tisztító</a:t>
            </a:r>
            <a:r>
              <a:rPr lang="hu-HU" sz="1400" b="1" dirty="0">
                <a:solidFill>
                  <a:srgbClr val="000000"/>
                </a:solidFill>
                <a:latin typeface="Franklin Gothic Medium (Szövegtörzs)"/>
              </a:rPr>
              <a:t> építése, </a:t>
            </a:r>
            <a:r>
              <a:rPr lang="hu-HU" sz="1400" b="1" dirty="0" smtClean="0">
                <a:solidFill>
                  <a:srgbClr val="000000"/>
                </a:solidFill>
                <a:latin typeface="Franklin Gothic Medium (Szövegtörzs)"/>
              </a:rPr>
              <a:t>korszerűsítése </a:t>
            </a:r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– 19,68 Mrd Ft</a:t>
            </a:r>
          </a:p>
          <a:p>
            <a:r>
              <a:rPr lang="hu-HU" sz="1200" b="1" dirty="0" smtClean="0">
                <a:solidFill>
                  <a:srgbClr val="FF0000"/>
                </a:solidFill>
                <a:latin typeface="Franklin Gothic Medium (Szövegtörzs)"/>
              </a:rPr>
              <a:t>Felfüggesztve: 2016. október 5.</a:t>
            </a:r>
            <a:endParaRPr lang="hu-HU" sz="1200" b="1" dirty="0">
              <a:solidFill>
                <a:srgbClr val="FF0000"/>
              </a:solidFill>
              <a:latin typeface="Franklin Gothic Medium (Szövegtörzs)"/>
            </a:endParaRPr>
          </a:p>
        </p:txBody>
      </p:sp>
      <p:sp>
        <p:nvSpPr>
          <p:cNvPr id="15" name="Szövegdoboz 14"/>
          <p:cNvSpPr txBox="1"/>
          <p:nvPr/>
        </p:nvSpPr>
        <p:spPr>
          <a:xfrm>
            <a:off x="6034006" y="3946135"/>
            <a:ext cx="2499670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Beérkezett kérelmek: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1 180 db</a:t>
            </a:r>
          </a:p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Támogatási igény: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61,22 Mrd Ft</a:t>
            </a:r>
            <a:endParaRPr lang="hu-HU" sz="1200" b="1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16" name="Cím 1"/>
          <p:cNvSpPr txBox="1">
            <a:spLocks/>
          </p:cNvSpPr>
          <p:nvPr/>
        </p:nvSpPr>
        <p:spPr>
          <a:xfrm>
            <a:off x="12429" y="0"/>
            <a:ext cx="6277334" cy="83127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hu-HU" sz="2000" b="1" dirty="0" smtClean="0">
                <a:solidFill>
                  <a:prstClr val="black"/>
                </a:solidFill>
                <a:latin typeface="Franklin Gothic Medium (Szövegtörzs)"/>
              </a:rPr>
              <a:t>A Vidékfejlesztési Program </a:t>
            </a:r>
          </a:p>
          <a:p>
            <a:pPr algn="l"/>
            <a:r>
              <a:rPr lang="hu-HU" sz="2000" b="1" dirty="0" smtClean="0">
                <a:solidFill>
                  <a:prstClr val="black"/>
                </a:solidFill>
                <a:latin typeface="Franklin Gothic Medium (Szövegtörzs)"/>
              </a:rPr>
              <a:t>felfüggesztett felhívásai</a:t>
            </a:r>
          </a:p>
        </p:txBody>
      </p:sp>
      <p:sp>
        <p:nvSpPr>
          <p:cNvPr id="17" name="Szövegdoboz 16"/>
          <p:cNvSpPr txBox="1"/>
          <p:nvPr/>
        </p:nvSpPr>
        <p:spPr>
          <a:xfrm>
            <a:off x="2551" y="4548504"/>
            <a:ext cx="6249594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400" b="1" dirty="0">
                <a:solidFill>
                  <a:srgbClr val="000000"/>
                </a:solidFill>
                <a:latin typeface="Franklin Gothic Medium (Szövegtörzs)"/>
              </a:rPr>
              <a:t>Nem mezőgazdasági tevékenységek elindításának támogatása – Mezőgazdasági tevékenységek diverzifikációja, </a:t>
            </a:r>
            <a:r>
              <a:rPr lang="hu-HU" sz="1400" b="1" dirty="0" err="1">
                <a:solidFill>
                  <a:srgbClr val="000000"/>
                </a:solidFill>
                <a:latin typeface="Franklin Gothic Medium (Szövegtörzs)"/>
              </a:rPr>
              <a:t>mikrovállalkozások</a:t>
            </a:r>
            <a:r>
              <a:rPr lang="hu-HU" sz="1400" b="1" dirty="0">
                <a:solidFill>
                  <a:srgbClr val="000000"/>
                </a:solidFill>
                <a:latin typeface="Franklin Gothic Medium (Szövegtörzs)"/>
              </a:rPr>
              <a:t> </a:t>
            </a:r>
            <a:r>
              <a:rPr lang="hu-HU" sz="1400" b="1" dirty="0" smtClean="0">
                <a:solidFill>
                  <a:srgbClr val="000000"/>
                </a:solidFill>
                <a:latin typeface="Franklin Gothic Medium (Szövegtörzs)"/>
              </a:rPr>
              <a:t>indítása </a:t>
            </a:r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– 13,85 Mrd Ft</a:t>
            </a:r>
          </a:p>
          <a:p>
            <a:r>
              <a:rPr lang="hu-HU" sz="1200" b="1" dirty="0" smtClean="0">
                <a:solidFill>
                  <a:srgbClr val="FF0000"/>
                </a:solidFill>
                <a:latin typeface="Franklin Gothic Medium (Szövegtörzs)"/>
              </a:rPr>
              <a:t>Felfüggesztve: 2016. november 24.</a:t>
            </a:r>
            <a:endParaRPr lang="hu-HU" sz="1200" b="1" dirty="0">
              <a:solidFill>
                <a:srgbClr val="FF0000"/>
              </a:solidFill>
              <a:latin typeface="Franklin Gothic Medium (Szövegtörzs)"/>
            </a:endParaRPr>
          </a:p>
        </p:txBody>
      </p:sp>
      <p:sp>
        <p:nvSpPr>
          <p:cNvPr id="18" name="Szövegdoboz 17"/>
          <p:cNvSpPr txBox="1"/>
          <p:nvPr/>
        </p:nvSpPr>
        <p:spPr>
          <a:xfrm>
            <a:off x="6031518" y="4653136"/>
            <a:ext cx="2502158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Beérkezett kérelmek: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 11 066 db</a:t>
            </a:r>
          </a:p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Támogatási igény: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 139,87 Mrd Ft</a:t>
            </a:r>
            <a:endParaRPr lang="hu-HU" sz="1200" b="1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19" name="Szövegdoboz 18"/>
          <p:cNvSpPr txBox="1"/>
          <p:nvPr/>
        </p:nvSpPr>
        <p:spPr>
          <a:xfrm>
            <a:off x="-23849" y="5471834"/>
            <a:ext cx="6274965" cy="7078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400" b="1" dirty="0">
                <a:solidFill>
                  <a:prstClr val="black"/>
                </a:solidFill>
                <a:latin typeface="Franklin Gothic Medium (Szövegtörzs)"/>
              </a:rPr>
              <a:t>Mezőgazdasági termékek értéknövelése és erőforrás-hatékonyság elősegítése a </a:t>
            </a:r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feldolgozásban</a:t>
            </a:r>
            <a:r>
              <a:rPr lang="hu-HU" sz="1400" b="1" dirty="0" smtClean="0">
                <a:solidFill>
                  <a:srgbClr val="000000"/>
                </a:solidFill>
                <a:latin typeface="Franklin Gothic Medium (Szövegtörzs)"/>
              </a:rPr>
              <a:t> </a:t>
            </a:r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– 167,37 Mrd Ft</a:t>
            </a:r>
          </a:p>
          <a:p>
            <a:r>
              <a:rPr lang="hu-HU" sz="1200" b="1" dirty="0" smtClean="0">
                <a:solidFill>
                  <a:srgbClr val="FF0000"/>
                </a:solidFill>
                <a:latin typeface="Franklin Gothic Medium (Szövegtörzs)"/>
              </a:rPr>
              <a:t>Felfüggesztve: 2016. november 30.</a:t>
            </a:r>
            <a:endParaRPr lang="hu-HU" sz="1200" b="1" dirty="0">
              <a:solidFill>
                <a:srgbClr val="FF0000"/>
              </a:solidFill>
              <a:latin typeface="Franklin Gothic Medium (Szövegtörzs)"/>
            </a:endParaRPr>
          </a:p>
        </p:txBody>
      </p:sp>
      <p:sp>
        <p:nvSpPr>
          <p:cNvPr id="20" name="Szövegdoboz 19"/>
          <p:cNvSpPr txBox="1"/>
          <p:nvPr/>
        </p:nvSpPr>
        <p:spPr>
          <a:xfrm>
            <a:off x="6035588" y="5471834"/>
            <a:ext cx="2498087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Beérkezett kérelmek: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1 415 db</a:t>
            </a:r>
          </a:p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Támogatási igény: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274,64 Mrd Ft</a:t>
            </a:r>
            <a:endParaRPr lang="hu-HU" sz="1200" b="1" dirty="0">
              <a:solidFill>
                <a:prstClr val="black"/>
              </a:solidFill>
              <a:latin typeface="Franklin Gothic Medium (Szövegtörzs)"/>
            </a:endParaRPr>
          </a:p>
        </p:txBody>
      </p:sp>
    </p:spTree>
    <p:extLst>
      <p:ext uri="{BB962C8B-B14F-4D97-AF65-F5344CB8AC3E}">
        <p14:creationId xmlns:p14="http://schemas.microsoft.com/office/powerpoint/2010/main" val="1052995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 számának hely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zövegdoboz 6"/>
          <p:cNvSpPr txBox="1"/>
          <p:nvPr/>
        </p:nvSpPr>
        <p:spPr>
          <a:xfrm>
            <a:off x="0" y="831273"/>
            <a:ext cx="6277334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400" b="1" dirty="0">
                <a:latin typeface="Franklin Gothic Medium (Szövegtörzs)"/>
              </a:rPr>
              <a:t>Kertészet </a:t>
            </a:r>
            <a:r>
              <a:rPr lang="hu-HU" sz="1400" b="1" dirty="0" smtClean="0">
                <a:latin typeface="Franklin Gothic Medium (Szövegtörzs)"/>
              </a:rPr>
              <a:t>korszerűsítése</a:t>
            </a:r>
          </a:p>
          <a:p>
            <a:r>
              <a:rPr lang="hu-HU" sz="1400" b="1" dirty="0" smtClean="0">
                <a:latin typeface="Franklin Gothic Medium (Szövegtörzs)"/>
              </a:rPr>
              <a:t>gombaházak </a:t>
            </a:r>
            <a:r>
              <a:rPr lang="hu-HU" sz="1400" b="1" dirty="0">
                <a:latin typeface="Franklin Gothic Medium (Szövegtörzs)"/>
              </a:rPr>
              <a:t>- hűtőházak létrehozására, meglévő gombaházak - hűtőházak korszerűsítését támogató </a:t>
            </a:r>
            <a:r>
              <a:rPr lang="hu-HU" sz="1400" b="1" dirty="0" smtClean="0">
                <a:latin typeface="Franklin Gothic Medium (Szövegtörzs)"/>
              </a:rPr>
              <a:t>felhívás – 22,33 Mrd Ft </a:t>
            </a:r>
          </a:p>
          <a:p>
            <a:r>
              <a:rPr lang="hu-HU" sz="1200" b="1" dirty="0" smtClean="0">
                <a:solidFill>
                  <a:srgbClr val="FF0000"/>
                </a:solidFill>
                <a:latin typeface="Franklin Gothic Medium (Szövegtörzs)"/>
              </a:rPr>
              <a:t>Felfüggesztve: 2017. január 17. </a:t>
            </a:r>
            <a:endParaRPr lang="hu-HU" sz="1200" b="1" dirty="0">
              <a:solidFill>
                <a:srgbClr val="FF0000"/>
              </a:solidFill>
              <a:latin typeface="Franklin Gothic Medium (Szövegtörzs)"/>
            </a:endParaRPr>
          </a:p>
        </p:txBody>
      </p:sp>
      <p:sp>
        <p:nvSpPr>
          <p:cNvPr id="8" name="Szövegdoboz 7"/>
          <p:cNvSpPr txBox="1"/>
          <p:nvPr/>
        </p:nvSpPr>
        <p:spPr>
          <a:xfrm>
            <a:off x="6012160" y="1062105"/>
            <a:ext cx="2478177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Beérkezett kérelmek: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312 db</a:t>
            </a:r>
          </a:p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Támogatási igény: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46,66 Mrd Ft</a:t>
            </a:r>
            <a:endParaRPr lang="hu-HU" sz="1200" b="1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9" name="Szövegdoboz 8"/>
          <p:cNvSpPr txBox="1"/>
          <p:nvPr/>
        </p:nvSpPr>
        <p:spPr>
          <a:xfrm>
            <a:off x="-8632" y="1754603"/>
            <a:ext cx="6285966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400" b="1" dirty="0" smtClean="0">
                <a:latin typeface="Franklin Gothic Medium (Szövegtörzs)"/>
              </a:rPr>
              <a:t>Juh- és kecsketartó telepek korszerűsítése – 3,97 Mrd Ft </a:t>
            </a:r>
          </a:p>
          <a:p>
            <a:r>
              <a:rPr lang="hu-HU" sz="1400" b="1" dirty="0" smtClean="0">
                <a:solidFill>
                  <a:srgbClr val="FF0000"/>
                </a:solidFill>
                <a:latin typeface="Franklin Gothic Medium (Szövegtörzs)"/>
              </a:rPr>
              <a:t>Felfüggesztve: 2017. január 20. </a:t>
            </a:r>
            <a:endParaRPr lang="hu-HU" sz="1400" b="1" dirty="0">
              <a:solidFill>
                <a:srgbClr val="FF0000"/>
              </a:solidFill>
              <a:latin typeface="Franklin Gothic Medium (Szövegtörzs)"/>
            </a:endParaRPr>
          </a:p>
        </p:txBody>
      </p:sp>
      <p:sp>
        <p:nvSpPr>
          <p:cNvPr id="10" name="Szövegdoboz 9"/>
          <p:cNvSpPr txBox="1"/>
          <p:nvPr/>
        </p:nvSpPr>
        <p:spPr>
          <a:xfrm>
            <a:off x="6000851" y="1785380"/>
            <a:ext cx="2489486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Beérkezett kérelmek: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542 db</a:t>
            </a:r>
          </a:p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Támogatási igény: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9,25 Mrd Ft</a:t>
            </a:r>
            <a:endParaRPr lang="hu-HU" sz="1200" b="1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11" name="Szövegdoboz 10"/>
          <p:cNvSpPr txBox="1"/>
          <p:nvPr/>
        </p:nvSpPr>
        <p:spPr>
          <a:xfrm>
            <a:off x="-13877" y="2277823"/>
            <a:ext cx="6291211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200" b="1" dirty="0">
                <a:latin typeface="Franklin Gothic Medium (Szövegtörzs)"/>
              </a:rPr>
              <a:t>Kertészet korszerűsítése</a:t>
            </a:r>
          </a:p>
          <a:p>
            <a:r>
              <a:rPr lang="hu-HU" sz="1200" b="1" dirty="0">
                <a:latin typeface="Franklin Gothic Medium (Szövegtörzs)"/>
              </a:rPr>
              <a:t>üveg- és fóliaházak létesítése, energiahatékonyságának növelése geotermikus energia felhasználásának lehetőségével – 23,31 Mrd Ft </a:t>
            </a:r>
          </a:p>
          <a:p>
            <a:r>
              <a:rPr lang="hu-HU" sz="1100" b="1" dirty="0">
                <a:solidFill>
                  <a:srgbClr val="FF0000"/>
                </a:solidFill>
                <a:latin typeface="Franklin Gothic Medium (Szövegtörzs)"/>
              </a:rPr>
              <a:t>Felfüggesztve: 2017. február 1. </a:t>
            </a:r>
          </a:p>
        </p:txBody>
      </p:sp>
      <p:sp>
        <p:nvSpPr>
          <p:cNvPr id="12" name="Szövegdoboz 11"/>
          <p:cNvSpPr txBox="1"/>
          <p:nvPr/>
        </p:nvSpPr>
        <p:spPr>
          <a:xfrm>
            <a:off x="6000851" y="2348880"/>
            <a:ext cx="2478177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Beérkezett kérelmek: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294 db</a:t>
            </a:r>
          </a:p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Támogatási igény: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39,86 Mrd Ft</a:t>
            </a:r>
            <a:endParaRPr lang="hu-HU" sz="1200" b="1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13" name="Szövegdoboz 12"/>
          <p:cNvSpPr txBox="1"/>
          <p:nvPr/>
        </p:nvSpPr>
        <p:spPr>
          <a:xfrm>
            <a:off x="-13878" y="3108820"/>
            <a:ext cx="6291211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400" b="1" dirty="0" smtClean="0">
                <a:latin typeface="Franklin Gothic Medium (Szövegtörzs)"/>
              </a:rPr>
              <a:t>Külterületi </a:t>
            </a:r>
            <a:r>
              <a:rPr lang="hu-HU" sz="1400" b="1" dirty="0">
                <a:latin typeface="Franklin Gothic Medium (Szövegtörzs)"/>
              </a:rPr>
              <a:t>helyi közutak fejlesztése, önkormányzati utak kezeléséhez, állapotjavításához, karbantartásához szükséges erő- és munkagépek </a:t>
            </a:r>
            <a:r>
              <a:rPr lang="hu-HU" sz="1400" b="1" dirty="0" smtClean="0">
                <a:latin typeface="Franklin Gothic Medium (Szövegtörzs)"/>
              </a:rPr>
              <a:t>beszerzése – 18,40 Mrd Ft </a:t>
            </a:r>
          </a:p>
          <a:p>
            <a:r>
              <a:rPr lang="hu-HU" sz="1200" b="1" dirty="0" smtClean="0">
                <a:solidFill>
                  <a:srgbClr val="FF0000"/>
                </a:solidFill>
                <a:latin typeface="Franklin Gothic Medium (Szövegtörzs)"/>
              </a:rPr>
              <a:t>Felfüggesztve: 2017. február 9. </a:t>
            </a:r>
            <a:endParaRPr lang="hu-HU" sz="1200" b="1" dirty="0">
              <a:solidFill>
                <a:srgbClr val="FF0000"/>
              </a:solidFill>
              <a:latin typeface="Franklin Gothic Medium (Szövegtörzs)"/>
            </a:endParaRPr>
          </a:p>
        </p:txBody>
      </p:sp>
      <p:sp>
        <p:nvSpPr>
          <p:cNvPr id="14" name="Szövegdoboz 13"/>
          <p:cNvSpPr txBox="1"/>
          <p:nvPr/>
        </p:nvSpPr>
        <p:spPr>
          <a:xfrm>
            <a:off x="6000851" y="3339652"/>
            <a:ext cx="2489486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Beérkezett kérelmek: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1 277 db</a:t>
            </a:r>
          </a:p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Támogatási igény: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60,07 Mrd Ft</a:t>
            </a:r>
            <a:endParaRPr lang="hu-HU" sz="1200" b="1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16" name="Cím 1"/>
          <p:cNvSpPr txBox="1">
            <a:spLocks/>
          </p:cNvSpPr>
          <p:nvPr/>
        </p:nvSpPr>
        <p:spPr>
          <a:xfrm>
            <a:off x="0" y="0"/>
            <a:ext cx="6277334" cy="83127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hu-HU" sz="2000" b="1" dirty="0" smtClean="0">
                <a:solidFill>
                  <a:prstClr val="black"/>
                </a:solidFill>
                <a:latin typeface="Franklin Gothic Medium (Szövegtörzs)"/>
              </a:rPr>
              <a:t>A Vidékfejlesztési Program </a:t>
            </a:r>
          </a:p>
          <a:p>
            <a:pPr algn="l"/>
            <a:r>
              <a:rPr lang="hu-HU" sz="2000" b="1" dirty="0" smtClean="0">
                <a:solidFill>
                  <a:prstClr val="black"/>
                </a:solidFill>
                <a:latin typeface="Franklin Gothic Medium (Szövegtörzs)"/>
              </a:rPr>
              <a:t>felfüggesztett felhívásai</a:t>
            </a:r>
          </a:p>
        </p:txBody>
      </p:sp>
      <p:sp>
        <p:nvSpPr>
          <p:cNvPr id="17" name="Szövegdoboz 16"/>
          <p:cNvSpPr txBox="1"/>
          <p:nvPr/>
        </p:nvSpPr>
        <p:spPr>
          <a:xfrm>
            <a:off x="0" y="4032150"/>
            <a:ext cx="6220045" cy="49244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400" b="1" dirty="0" smtClean="0">
                <a:latin typeface="Franklin Gothic Medium (Szövegtörzs)"/>
              </a:rPr>
              <a:t>Kertészeti gépbeszerzés támogatása – 18,08 Mrd Ft</a:t>
            </a:r>
          </a:p>
          <a:p>
            <a:r>
              <a:rPr lang="hu-HU" sz="1200" b="1" dirty="0" smtClean="0">
                <a:solidFill>
                  <a:srgbClr val="FF0000"/>
                </a:solidFill>
                <a:latin typeface="Franklin Gothic Medium (Szövegtörzs)"/>
              </a:rPr>
              <a:t>Felfüggesztés: 2017. március 6.</a:t>
            </a:r>
            <a:endParaRPr lang="hu-HU" sz="1200" b="1" dirty="0">
              <a:solidFill>
                <a:srgbClr val="FF0000"/>
              </a:solidFill>
              <a:latin typeface="Franklin Gothic Medium (Szövegtörzs)"/>
            </a:endParaRPr>
          </a:p>
        </p:txBody>
      </p:sp>
      <p:sp>
        <p:nvSpPr>
          <p:cNvPr id="19" name="Szövegdoboz 18"/>
          <p:cNvSpPr txBox="1"/>
          <p:nvPr/>
        </p:nvSpPr>
        <p:spPr>
          <a:xfrm>
            <a:off x="6012159" y="4047538"/>
            <a:ext cx="2478177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Beérkezett kérelmek: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4 481 db</a:t>
            </a:r>
          </a:p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Támogatási igény: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28,97 Mrd Ft</a:t>
            </a:r>
            <a:endParaRPr lang="hu-HU" sz="1200" b="1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20" name="Szövegdoboz 19"/>
          <p:cNvSpPr txBox="1"/>
          <p:nvPr/>
        </p:nvSpPr>
        <p:spPr>
          <a:xfrm>
            <a:off x="0" y="4545594"/>
            <a:ext cx="6303168" cy="49244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400" b="1" dirty="0" smtClean="0">
                <a:latin typeface="Franklin Gothic Medium (Szövegtörzs)"/>
              </a:rPr>
              <a:t>Állattartó telepek korszerűsítése – 5,95 Mrd Ft</a:t>
            </a:r>
          </a:p>
          <a:p>
            <a:r>
              <a:rPr lang="hu-HU" sz="1200" b="1" dirty="0" smtClean="0">
                <a:solidFill>
                  <a:srgbClr val="FF0000"/>
                </a:solidFill>
                <a:latin typeface="Franklin Gothic Medium (Szövegtörzs)"/>
              </a:rPr>
              <a:t>Felfüggesztve: 2017. április 25.</a:t>
            </a:r>
            <a:endParaRPr lang="hu-HU" sz="1200" b="1" dirty="0">
              <a:solidFill>
                <a:srgbClr val="FF0000"/>
              </a:solidFill>
              <a:latin typeface="Franklin Gothic Medium (Szövegtörzs)"/>
            </a:endParaRPr>
          </a:p>
        </p:txBody>
      </p:sp>
      <p:sp>
        <p:nvSpPr>
          <p:cNvPr id="21" name="Szövegdoboz 20"/>
          <p:cNvSpPr txBox="1"/>
          <p:nvPr/>
        </p:nvSpPr>
        <p:spPr>
          <a:xfrm>
            <a:off x="6000851" y="4576372"/>
            <a:ext cx="2489486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Beérkezett kérelmek: </a:t>
            </a:r>
            <a:r>
              <a:rPr lang="hu-HU" sz="1200" b="1" dirty="0">
                <a:solidFill>
                  <a:prstClr val="black"/>
                </a:solidFill>
                <a:latin typeface="Franklin Gothic Medium (Szövegtörzs)"/>
              </a:rPr>
              <a:t>193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db</a:t>
            </a:r>
          </a:p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Támogatási igény: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7,86 Mrd Ft</a:t>
            </a:r>
            <a:endParaRPr lang="hu-HU" sz="1200" b="1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22" name="Szövegdoboz 21"/>
          <p:cNvSpPr txBox="1"/>
          <p:nvPr/>
        </p:nvSpPr>
        <p:spPr>
          <a:xfrm>
            <a:off x="-8632" y="5036402"/>
            <a:ext cx="6311800" cy="6309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200" b="1" dirty="0">
                <a:latin typeface="Franklin Gothic Medium (Szövegtörzs)"/>
              </a:rPr>
              <a:t>Borászat termékfejlesztésének és erőforrás-hatékonyságának </a:t>
            </a:r>
            <a:r>
              <a:rPr lang="hu-HU" sz="1200" b="1" dirty="0" smtClean="0">
                <a:latin typeface="Franklin Gothic Medium (Szövegtörzs)"/>
              </a:rPr>
              <a:t>támogatása – 39,23 Mrd Ft</a:t>
            </a:r>
          </a:p>
          <a:p>
            <a:r>
              <a:rPr lang="hu-HU" sz="1100" b="1" dirty="0" smtClean="0">
                <a:solidFill>
                  <a:srgbClr val="FF0000"/>
                </a:solidFill>
                <a:latin typeface="Franklin Gothic Medium (Szövegtörzs)"/>
              </a:rPr>
              <a:t>Felfüggesztve:  2017. június 13.</a:t>
            </a:r>
            <a:endParaRPr lang="hu-HU" sz="1100" b="1" dirty="0">
              <a:solidFill>
                <a:srgbClr val="FF0000"/>
              </a:solidFill>
              <a:latin typeface="Franklin Gothic Medium (Szövegtörzs)"/>
            </a:endParaRPr>
          </a:p>
        </p:txBody>
      </p:sp>
      <p:sp>
        <p:nvSpPr>
          <p:cNvPr id="23" name="Szövegdoboz 22"/>
          <p:cNvSpPr txBox="1"/>
          <p:nvPr/>
        </p:nvSpPr>
        <p:spPr>
          <a:xfrm>
            <a:off x="6012160" y="5121040"/>
            <a:ext cx="2478177" cy="461665"/>
          </a:xfrm>
          <a:prstGeom prst="rect">
            <a:avLst/>
          </a:prstGeom>
          <a:gradFill>
            <a:gsLst>
              <a:gs pos="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  <a:lin ang="16200000" scaled="1"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Beérkezett kérelmek: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721</a:t>
            </a:r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db</a:t>
            </a:r>
          </a:p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Támogatási igény: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49,78</a:t>
            </a:r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 Mrd Ft</a:t>
            </a:r>
            <a:endParaRPr lang="hu-HU" sz="1200" b="1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24" name="Szövegdoboz 23"/>
          <p:cNvSpPr txBox="1"/>
          <p:nvPr/>
        </p:nvSpPr>
        <p:spPr>
          <a:xfrm>
            <a:off x="-8633" y="5667344"/>
            <a:ext cx="6220045" cy="44627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200" b="1" dirty="0">
                <a:latin typeface="Franklin Gothic Medium (Szövegtörzs)"/>
              </a:rPr>
              <a:t>Jégesőkár megelőzésére szolgáló beruházások támogatása </a:t>
            </a:r>
            <a:r>
              <a:rPr lang="hu-HU" sz="1200" b="1" dirty="0" smtClean="0">
                <a:latin typeface="Franklin Gothic Medium (Szövegtörzs)"/>
              </a:rPr>
              <a:t>– 1,8 Mrd Ft</a:t>
            </a:r>
          </a:p>
          <a:p>
            <a:r>
              <a:rPr lang="hu-HU" sz="1100" b="1" dirty="0" smtClean="0">
                <a:solidFill>
                  <a:srgbClr val="FF0000"/>
                </a:solidFill>
                <a:latin typeface="Franklin Gothic Medium (Szövegtörzs)"/>
              </a:rPr>
              <a:t>Felfüggesztve: 2017. június 15.</a:t>
            </a:r>
            <a:endParaRPr lang="hu-HU" sz="1100" b="1" dirty="0">
              <a:solidFill>
                <a:srgbClr val="FF0000"/>
              </a:solidFill>
              <a:latin typeface="Franklin Gothic Medium (Szövegtörzs)"/>
            </a:endParaRPr>
          </a:p>
        </p:txBody>
      </p:sp>
      <p:sp>
        <p:nvSpPr>
          <p:cNvPr id="25" name="Szövegdoboz 24"/>
          <p:cNvSpPr txBox="1"/>
          <p:nvPr/>
        </p:nvSpPr>
        <p:spPr>
          <a:xfrm>
            <a:off x="6000851" y="5672695"/>
            <a:ext cx="2478177" cy="461665"/>
          </a:xfrm>
          <a:prstGeom prst="rect">
            <a:avLst/>
          </a:prstGeom>
          <a:gradFill>
            <a:gsLst>
              <a:gs pos="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  <a:lin ang="16200000" scaled="1"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Beérkezett kérelmek: 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1</a:t>
            </a:r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db</a:t>
            </a:r>
          </a:p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Támogatási igény: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1,8</a:t>
            </a:r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 Mrd Ft</a:t>
            </a:r>
            <a:endParaRPr lang="hu-HU" sz="1200" b="1" dirty="0">
              <a:solidFill>
                <a:prstClr val="black"/>
              </a:solidFill>
              <a:latin typeface="Franklin Gothic Medium (Szövegtörzs)"/>
            </a:endParaRPr>
          </a:p>
        </p:txBody>
      </p:sp>
    </p:spTree>
    <p:extLst>
      <p:ext uri="{BB962C8B-B14F-4D97-AF65-F5344CB8AC3E}">
        <p14:creationId xmlns:p14="http://schemas.microsoft.com/office/powerpoint/2010/main" val="16928514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ábláza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0409548"/>
              </p:ext>
            </p:extLst>
          </p:nvPr>
        </p:nvGraphicFramePr>
        <p:xfrm>
          <a:off x="251520" y="1916832"/>
          <a:ext cx="8568952" cy="38170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40360"/>
                <a:gridCol w="1368152"/>
                <a:gridCol w="2016224"/>
                <a:gridCol w="1944216"/>
              </a:tblGrid>
              <a:tr h="294773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6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Felhívás neve</a:t>
                      </a:r>
                      <a:endParaRPr lang="hu-HU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6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Keret Mrd Ft</a:t>
                      </a:r>
                      <a:endParaRPr lang="hu-HU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6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Beérkezett kérelem (db)</a:t>
                      </a:r>
                      <a:endParaRPr lang="hu-HU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6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Forrásigény (Mrd Ft)</a:t>
                      </a:r>
                      <a:endParaRPr lang="hu-HU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02728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LEADER – Helyi fejlesztési stratégiák megvalósítása</a:t>
                      </a:r>
                      <a:endParaRPr lang="hu-HU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47,67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Önálló felhívást nem igényel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Önálló felhívást nem igényel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14918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Kertészet korszerűsítése- ültetvénytelepítés</a:t>
                      </a:r>
                      <a:endParaRPr lang="hu-HU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19,33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586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15,01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61063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Kertészet korszerűsítése- gyógynövénytermesztés </a:t>
                      </a:r>
                      <a:r>
                        <a:rPr lang="hu-HU" sz="13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fejlesztése</a:t>
                      </a:r>
                      <a:endParaRPr lang="hu-HU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3,00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0,58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14918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Egyedi szennyvízkezelés</a:t>
                      </a:r>
                      <a:endParaRPr lang="hu-HU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12,04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96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11,55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61063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Mezőgazdasági vízgazdálkodási ágazat fejlesztése</a:t>
                      </a:r>
                      <a:endParaRPr lang="hu-HU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49,57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357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14,66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14918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Erdősítés támogatása</a:t>
                      </a:r>
                      <a:endParaRPr lang="hu-HU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50,32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437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3,89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61063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1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Élőhelyfejlesztési</a:t>
                      </a:r>
                      <a:r>
                        <a:rPr lang="hu-HU" sz="13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célú nem termelő beruházások</a:t>
                      </a:r>
                      <a:endParaRPr lang="hu-HU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3,51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264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0,87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691594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Vízvédelmi célú nem termelő beruházások: vízvédelmi és vizes élőhely létrehozása, fejlesztése</a:t>
                      </a:r>
                      <a:endParaRPr lang="hu-HU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1,00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0,004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Title 3"/>
          <p:cNvSpPr txBox="1">
            <a:spLocks/>
          </p:cNvSpPr>
          <p:nvPr/>
        </p:nvSpPr>
        <p:spPr>
          <a:xfrm>
            <a:off x="0" y="822671"/>
            <a:ext cx="7308304" cy="830997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 anchorCtr="0">
            <a:spAutoFit/>
          </a:bodyPr>
          <a:lstStyle>
            <a:defPPr>
              <a:defRPr lang="hu-HU"/>
            </a:defPPr>
            <a:lvl1pPr algn="ctr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algn="r" fontAlgn="base">
              <a:spcBef>
                <a:spcPct val="0"/>
              </a:spcBef>
              <a:spcAft>
                <a:spcPct val="0"/>
              </a:spcAft>
              <a:defRPr sz="3600" b="1"/>
            </a:lvl2pPr>
            <a:lvl3pPr algn="r" fontAlgn="base">
              <a:spcBef>
                <a:spcPct val="0"/>
              </a:spcBef>
              <a:spcAft>
                <a:spcPct val="0"/>
              </a:spcAft>
              <a:defRPr sz="3600" b="1"/>
            </a:lvl3pPr>
            <a:lvl4pPr algn="r" fontAlgn="base">
              <a:spcBef>
                <a:spcPct val="0"/>
              </a:spcBef>
              <a:spcAft>
                <a:spcPct val="0"/>
              </a:spcAft>
              <a:defRPr sz="3600" b="1"/>
            </a:lvl4pPr>
            <a:lvl5pPr algn="r" fontAlgn="base">
              <a:spcBef>
                <a:spcPct val="0"/>
              </a:spcBef>
              <a:spcAft>
                <a:spcPct val="0"/>
              </a:spcAft>
              <a:defRPr sz="3600" b="1"/>
            </a:lvl5pPr>
            <a:lvl6pPr marL="457200" algn="r" fontAlgn="base">
              <a:spcBef>
                <a:spcPct val="0"/>
              </a:spcBef>
              <a:spcAft>
                <a:spcPct val="0"/>
              </a:spcAft>
              <a:defRPr sz="3600" b="1"/>
            </a:lvl6pPr>
            <a:lvl7pPr marL="914400" algn="r" fontAlgn="base">
              <a:spcBef>
                <a:spcPct val="0"/>
              </a:spcBef>
              <a:spcAft>
                <a:spcPct val="0"/>
              </a:spcAft>
              <a:defRPr sz="3600" b="1"/>
            </a:lvl7pPr>
            <a:lvl8pPr marL="1371600" algn="r" fontAlgn="base">
              <a:spcBef>
                <a:spcPct val="0"/>
              </a:spcBef>
              <a:spcAft>
                <a:spcPct val="0"/>
              </a:spcAft>
              <a:defRPr sz="3600" b="1"/>
            </a:lvl8pPr>
            <a:lvl9pPr marL="1828800" algn="r" fontAlgn="base">
              <a:spcBef>
                <a:spcPct val="0"/>
              </a:spcBef>
              <a:spcAft>
                <a:spcPct val="0"/>
              </a:spcAft>
              <a:defRPr sz="3600" b="1"/>
            </a:lvl9pPr>
          </a:lstStyle>
          <a:p>
            <a:pPr algn="l" fontAlgn="ctr"/>
            <a:r>
              <a:rPr lang="hu-HU" sz="2400" dirty="0">
                <a:solidFill>
                  <a:schemeClr val="bg1"/>
                </a:solidFill>
              </a:rPr>
              <a:t>A Vidékfejlesztési Program nyitva lévő felhívásai, amelyekben kötelezettségvállalás még nem történt</a:t>
            </a:r>
          </a:p>
        </p:txBody>
      </p:sp>
    </p:spTree>
    <p:extLst>
      <p:ext uri="{BB962C8B-B14F-4D97-AF65-F5344CB8AC3E}">
        <p14:creationId xmlns:p14="http://schemas.microsoft.com/office/powerpoint/2010/main" val="1839603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áblázat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3627177"/>
              </p:ext>
            </p:extLst>
          </p:nvPr>
        </p:nvGraphicFramePr>
        <p:xfrm>
          <a:off x="401396" y="2348880"/>
          <a:ext cx="8064894" cy="34977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88431"/>
                <a:gridCol w="1080120"/>
                <a:gridCol w="1494804"/>
                <a:gridCol w="1601539"/>
              </a:tblGrid>
              <a:tr h="722582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6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Felhívás neve</a:t>
                      </a:r>
                      <a:endParaRPr lang="hu-HU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6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Keret Mrd Ft</a:t>
                      </a:r>
                      <a:endParaRPr lang="hu-HU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6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Beérkezett kérelem (db)</a:t>
                      </a:r>
                      <a:endParaRPr lang="hu-HU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6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Forrásigény (Mrd Ft)</a:t>
                      </a:r>
                      <a:endParaRPr lang="hu-HU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59857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Agrárgazdasági képzések és felkészítő tréningek</a:t>
                      </a:r>
                      <a:endParaRPr lang="hu-HU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6,20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9,98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87097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Az erdőgazdálkodási potenciálban okozott erdőkárok megelőzése </a:t>
                      </a:r>
                      <a:endParaRPr lang="hu-HU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5,74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0,001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81192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Tanyák  háztartási léptékű villamos energia, és vízellátás, valamint a szennyvízkezelés fejlesztései</a:t>
                      </a:r>
                      <a:endParaRPr lang="hu-HU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8,23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117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0,65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59857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Termelői csoportok és termelői szervezetek létrehozása</a:t>
                      </a:r>
                      <a:endParaRPr lang="hu-HU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11,29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10,50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43605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Szaktanácsadók továbbképzése</a:t>
                      </a:r>
                      <a:endParaRPr lang="hu-HU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0,19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0,13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43605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Erdészeti genetikai erőforrások fejlesztése</a:t>
                      </a:r>
                      <a:endParaRPr lang="hu-HU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2,24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0,07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Title 3"/>
          <p:cNvSpPr txBox="1">
            <a:spLocks/>
          </p:cNvSpPr>
          <p:nvPr/>
        </p:nvSpPr>
        <p:spPr>
          <a:xfrm>
            <a:off x="0" y="1236917"/>
            <a:ext cx="7308304" cy="830997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 anchorCtr="0">
            <a:spAutoFit/>
          </a:bodyPr>
          <a:lstStyle>
            <a:defPPr>
              <a:defRPr lang="hu-HU"/>
            </a:defPPr>
            <a:lvl1pPr algn="ctr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algn="r" fontAlgn="base">
              <a:spcBef>
                <a:spcPct val="0"/>
              </a:spcBef>
              <a:spcAft>
                <a:spcPct val="0"/>
              </a:spcAft>
              <a:defRPr sz="3600" b="1"/>
            </a:lvl2pPr>
            <a:lvl3pPr algn="r" fontAlgn="base">
              <a:spcBef>
                <a:spcPct val="0"/>
              </a:spcBef>
              <a:spcAft>
                <a:spcPct val="0"/>
              </a:spcAft>
              <a:defRPr sz="3600" b="1"/>
            </a:lvl3pPr>
            <a:lvl4pPr algn="r" fontAlgn="base">
              <a:spcBef>
                <a:spcPct val="0"/>
              </a:spcBef>
              <a:spcAft>
                <a:spcPct val="0"/>
              </a:spcAft>
              <a:defRPr sz="3600" b="1"/>
            </a:lvl4pPr>
            <a:lvl5pPr algn="r" fontAlgn="base">
              <a:spcBef>
                <a:spcPct val="0"/>
              </a:spcBef>
              <a:spcAft>
                <a:spcPct val="0"/>
              </a:spcAft>
              <a:defRPr sz="3600" b="1"/>
            </a:lvl5pPr>
            <a:lvl6pPr marL="457200" algn="r" fontAlgn="base">
              <a:spcBef>
                <a:spcPct val="0"/>
              </a:spcBef>
              <a:spcAft>
                <a:spcPct val="0"/>
              </a:spcAft>
              <a:defRPr sz="3600" b="1"/>
            </a:lvl6pPr>
            <a:lvl7pPr marL="914400" algn="r" fontAlgn="base">
              <a:spcBef>
                <a:spcPct val="0"/>
              </a:spcBef>
              <a:spcAft>
                <a:spcPct val="0"/>
              </a:spcAft>
              <a:defRPr sz="3600" b="1"/>
            </a:lvl7pPr>
            <a:lvl8pPr marL="1371600" algn="r" fontAlgn="base">
              <a:spcBef>
                <a:spcPct val="0"/>
              </a:spcBef>
              <a:spcAft>
                <a:spcPct val="0"/>
              </a:spcAft>
              <a:defRPr sz="3600" b="1"/>
            </a:lvl8pPr>
            <a:lvl9pPr marL="1828800" algn="r" fontAlgn="base">
              <a:spcBef>
                <a:spcPct val="0"/>
              </a:spcBef>
              <a:spcAft>
                <a:spcPct val="0"/>
              </a:spcAft>
              <a:defRPr sz="3600" b="1"/>
            </a:lvl9pPr>
          </a:lstStyle>
          <a:p>
            <a:pPr algn="l" fontAlgn="ctr"/>
            <a:r>
              <a:rPr lang="hu-HU" sz="2400" dirty="0">
                <a:solidFill>
                  <a:schemeClr val="bg1"/>
                </a:solidFill>
              </a:rPr>
              <a:t>A Vidékfejlesztési Program nyitva lévő felhívásai, amelyekben kötelezettségvállalás még nem történt</a:t>
            </a:r>
          </a:p>
        </p:txBody>
      </p:sp>
    </p:spTree>
    <p:extLst>
      <p:ext uri="{BB962C8B-B14F-4D97-AF65-F5344CB8AC3E}">
        <p14:creationId xmlns:p14="http://schemas.microsoft.com/office/powerpoint/2010/main" val="2902627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2393</TotalTime>
  <Words>1975</Words>
  <Application>Microsoft Office PowerPoint</Application>
  <PresentationFormat>Diavetítés a képernyőre (4:3 oldalarány)</PresentationFormat>
  <Paragraphs>563</Paragraphs>
  <Slides>16</Slides>
  <Notes>1</Notes>
  <HiddenSlides>0</HiddenSlides>
  <MMClips>0</MMClips>
  <ScaleCrop>false</ScaleCrop>
  <HeadingPairs>
    <vt:vector size="4" baseType="variant">
      <vt:variant>
        <vt:lpstr>Téma</vt:lpstr>
      </vt:variant>
      <vt:variant>
        <vt:i4>2</vt:i4>
      </vt:variant>
      <vt:variant>
        <vt:lpstr>Diacímek</vt:lpstr>
      </vt:variant>
      <vt:variant>
        <vt:i4>16</vt:i4>
      </vt:variant>
    </vt:vector>
  </HeadingPairs>
  <TitlesOfParts>
    <vt:vector size="18" baseType="lpstr">
      <vt:lpstr>1_Office-téma</vt:lpstr>
      <vt:lpstr>Office-téma</vt:lpstr>
      <vt:lpstr>A Vidékfejlesztési Program aktualitásai</vt:lpstr>
      <vt:lpstr>PowerPoint bemutató</vt:lpstr>
      <vt:lpstr>PowerPoint bemutató</vt:lpstr>
      <vt:lpstr>Kötelezettségvállalt felhívások 2017. júniusi adatok szerint</vt:lpstr>
      <vt:lpstr>Lezárult felhívások 2017. júniusi adatok szerint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Company>KD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Az aktuális kertészeti pályázatok</dc:title>
  <dc:creator>Serfőző János</dc:creator>
  <cp:lastModifiedBy>Tancsik Ildikó</cp:lastModifiedBy>
  <cp:revision>309</cp:revision>
  <cp:lastPrinted>2017-06-20T14:24:13Z</cp:lastPrinted>
  <dcterms:created xsi:type="dcterms:W3CDTF">2017-01-24T15:08:43Z</dcterms:created>
  <dcterms:modified xsi:type="dcterms:W3CDTF">2017-06-21T09:27:06Z</dcterms:modified>
</cp:coreProperties>
</file>