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2"/>
  </p:notesMasterIdLst>
  <p:sldIdLst>
    <p:sldId id="259" r:id="rId3"/>
    <p:sldId id="288" r:id="rId4"/>
    <p:sldId id="331" r:id="rId5"/>
    <p:sldId id="321" r:id="rId6"/>
    <p:sldId id="341" r:id="rId7"/>
    <p:sldId id="335" r:id="rId8"/>
    <p:sldId id="342" r:id="rId9"/>
    <p:sldId id="294" r:id="rId10"/>
    <p:sldId id="343" r:id="rId11"/>
    <p:sldId id="344" r:id="rId12"/>
    <p:sldId id="345" r:id="rId13"/>
    <p:sldId id="346" r:id="rId14"/>
    <p:sldId id="347" r:id="rId15"/>
    <p:sldId id="348" r:id="rId16"/>
    <p:sldId id="328" r:id="rId17"/>
    <p:sldId id="322" r:id="rId18"/>
    <p:sldId id="339" r:id="rId19"/>
    <p:sldId id="311" r:id="rId20"/>
    <p:sldId id="312" r:id="rId21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rga Dóra" initials="VD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93" d="100"/>
          <a:sy n="93" d="100"/>
        </p:scale>
        <p:origin x="-192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Megjelent felhívások száma: 6</a:t>
            </a:r>
            <a:r>
              <a:rPr lang="hu-HU"/>
              <a:t>8</a:t>
            </a:r>
            <a:r>
              <a:rPr lang="en-US"/>
              <a:t> db</a:t>
            </a:r>
          </a:p>
        </c:rich>
      </c:tx>
      <c:layout>
        <c:manualLayout>
          <c:xMode val="edge"/>
          <c:yMode val="edge"/>
          <c:x val="0.46391197628074271"/>
          <c:y val="0.17958609029724723"/>
        </c:manualLayout>
      </c:layout>
      <c:overlay val="0"/>
    </c:title>
    <c:autoTitleDeleted val="0"/>
    <c:view3D>
      <c:rotX val="5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5500631865461263E-2"/>
          <c:y val="0.15983405078653978"/>
          <c:w val="0.44730448624477498"/>
          <c:h val="0.8133378465533192"/>
        </c:manualLayout>
      </c:layout>
      <c:pie3D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Megjelent felhívások száma: 66 db</c:v>
                </c:pt>
              </c:strCache>
            </c:strRef>
          </c:tx>
          <c:dLbls>
            <c:dLbl>
              <c:idx val="0"/>
              <c:layout>
                <c:manualLayout>
                  <c:x val="-0.11201625838436861"/>
                  <c:y val="0.1394200527048055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5676606396422668"/>
                  <c:y val="-0.173213744787573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1497606202002528"/>
                  <c:y val="-0.1877967186209872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8.7868669194128515E-2"/>
                  <c:y val="0.1241669452445810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hu-H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Munka1!$A$2:$A$5</c:f>
              <c:strCache>
                <c:ptCount val="4"/>
                <c:pt idx="0">
                  <c:v>Lezárult: 16 db</c:v>
                </c:pt>
                <c:pt idx="1">
                  <c:v>Felfüggesztve: 14 db</c:v>
                </c:pt>
                <c:pt idx="2">
                  <c:v>Nyitva: 27 db</c:v>
                </c:pt>
                <c:pt idx="3">
                  <c:v>Megjelent, de még nem beadható: 11 db</c:v>
                </c:pt>
              </c:strCache>
            </c:strRef>
          </c:cat>
          <c:val>
            <c:numRef>
              <c:f>Munka1!$B$2:$B$5</c:f>
              <c:numCache>
                <c:formatCode>General</c:formatCode>
                <c:ptCount val="4"/>
                <c:pt idx="0">
                  <c:v>15</c:v>
                </c:pt>
                <c:pt idx="1">
                  <c:v>14</c:v>
                </c:pt>
                <c:pt idx="2">
                  <c:v>26</c:v>
                </c:pt>
                <c:pt idx="3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171705-2918-474A-B4EB-D8F6BFE946B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B68C5CD5-2881-4A81-BF58-15CDACFD7DB9}">
      <dgm:prSet phldrT="[Szöveg]" custT="1"/>
      <dgm:spPr/>
      <dgm:t>
        <a:bodyPr/>
        <a:lstStyle/>
        <a:p>
          <a:pPr algn="ctr">
            <a:tabLst/>
          </a:pPr>
          <a:r>
            <a:rPr lang="hu-HU" sz="2000" b="1" dirty="0" smtClean="0"/>
            <a:t>A VP keretében meghirdetett, és lezárt (felfüggesztett) felhívások szakmai értékelése: 2016. december 1-jétől</a:t>
          </a:r>
          <a:endParaRPr lang="hu-HU" sz="2000" b="1" dirty="0"/>
        </a:p>
      </dgm:t>
    </dgm:pt>
    <dgm:pt modelId="{41C9BD77-7E8B-4147-8F63-DCE368226EB3}" type="parTrans" cxnId="{AC8A4257-2F7C-4B02-8673-C57EE8D13444}">
      <dgm:prSet/>
      <dgm:spPr/>
      <dgm:t>
        <a:bodyPr/>
        <a:lstStyle/>
        <a:p>
          <a:endParaRPr lang="hu-HU"/>
        </a:p>
      </dgm:t>
    </dgm:pt>
    <dgm:pt modelId="{36097A17-C691-4CEF-8993-FDCBE7B1FA2A}" type="sibTrans" cxnId="{AC8A4257-2F7C-4B02-8673-C57EE8D13444}">
      <dgm:prSet/>
      <dgm:spPr/>
      <dgm:t>
        <a:bodyPr/>
        <a:lstStyle/>
        <a:p>
          <a:endParaRPr lang="hu-HU"/>
        </a:p>
      </dgm:t>
    </dgm:pt>
    <dgm:pt modelId="{1BF249BE-EC7F-4C82-9B26-A99AF6F28FF9}">
      <dgm:prSet phldrT="[Szöveg]" custT="1"/>
      <dgm:spPr/>
      <dgm:t>
        <a:bodyPr/>
        <a:lstStyle/>
        <a:p>
          <a:r>
            <a:rPr lang="hu-HU" sz="2000" dirty="0" smtClean="0"/>
            <a:t>Projektértékelés résztvevői: </a:t>
          </a:r>
          <a:r>
            <a:rPr lang="hu-HU" sz="2000" b="1" dirty="0" smtClean="0"/>
            <a:t>több, mint 300 értékelő</a:t>
          </a:r>
          <a:endParaRPr lang="hu-HU" sz="2000" b="1" dirty="0"/>
        </a:p>
      </dgm:t>
    </dgm:pt>
    <dgm:pt modelId="{C1C26D5A-AB22-40E5-8424-16BD4BEA23AD}" type="parTrans" cxnId="{26179682-D61C-4984-B68F-970AEC7E8285}">
      <dgm:prSet/>
      <dgm:spPr/>
      <dgm:t>
        <a:bodyPr/>
        <a:lstStyle/>
        <a:p>
          <a:endParaRPr lang="hu-HU"/>
        </a:p>
      </dgm:t>
    </dgm:pt>
    <dgm:pt modelId="{3F85CE05-9C15-4965-A380-46005784B56D}" type="sibTrans" cxnId="{26179682-D61C-4984-B68F-970AEC7E8285}">
      <dgm:prSet/>
      <dgm:spPr/>
      <dgm:t>
        <a:bodyPr/>
        <a:lstStyle/>
        <a:p>
          <a:endParaRPr lang="hu-HU"/>
        </a:p>
      </dgm:t>
    </dgm:pt>
    <dgm:pt modelId="{8FA7E04E-264C-4D42-9F06-FE2726BF9D61}">
      <dgm:prSet phldrT="[Szöveg]" custT="1"/>
      <dgm:spPr/>
      <dgm:t>
        <a:bodyPr/>
        <a:lstStyle/>
        <a:p>
          <a:pPr algn="ctr"/>
          <a:r>
            <a:rPr lang="hu-HU" sz="2000" b="1" dirty="0" smtClean="0"/>
            <a:t>Az összesített lista jóváhagyása a DEB (Döntés Előkészítő Bizottság) által</a:t>
          </a:r>
          <a:endParaRPr lang="hu-HU" sz="2000" b="1" dirty="0"/>
        </a:p>
      </dgm:t>
    </dgm:pt>
    <dgm:pt modelId="{7AB390DB-0F35-48DC-A685-0153CD385C6F}" type="parTrans" cxnId="{8E31A7A9-467D-4B69-AD3B-0F0D8F091FE5}">
      <dgm:prSet/>
      <dgm:spPr/>
      <dgm:t>
        <a:bodyPr/>
        <a:lstStyle/>
        <a:p>
          <a:endParaRPr lang="hu-HU"/>
        </a:p>
      </dgm:t>
    </dgm:pt>
    <dgm:pt modelId="{207EBEEA-0514-41B0-97C7-61D81989E128}" type="sibTrans" cxnId="{8E31A7A9-467D-4B69-AD3B-0F0D8F091FE5}">
      <dgm:prSet/>
      <dgm:spPr/>
      <dgm:t>
        <a:bodyPr/>
        <a:lstStyle/>
        <a:p>
          <a:endParaRPr lang="hu-HU"/>
        </a:p>
      </dgm:t>
    </dgm:pt>
    <dgm:pt modelId="{4D3D70BF-6FE5-4392-B755-CC56DEDCE6EA}">
      <dgm:prSet phldrT="[Szöveg]" custT="1"/>
      <dgm:spPr/>
      <dgm:t>
        <a:bodyPr/>
        <a:lstStyle/>
        <a:p>
          <a:r>
            <a:rPr lang="hu-HU" sz="2000" b="1" dirty="0" smtClean="0"/>
            <a:t>Projektenként 2 szakértő </a:t>
          </a:r>
          <a:r>
            <a:rPr lang="hu-HU" sz="2000" b="0" dirty="0" smtClean="0"/>
            <a:t>(egymástól függetlenül)</a:t>
          </a:r>
          <a:endParaRPr lang="hu-HU" sz="2000" b="0" dirty="0"/>
        </a:p>
      </dgm:t>
    </dgm:pt>
    <dgm:pt modelId="{F298557E-80E4-4E03-8FFF-E10BFC349AD8}" type="parTrans" cxnId="{5A285785-3FFF-463F-B384-198099D1D68B}">
      <dgm:prSet/>
      <dgm:spPr/>
      <dgm:t>
        <a:bodyPr/>
        <a:lstStyle/>
        <a:p>
          <a:endParaRPr lang="hu-HU"/>
        </a:p>
      </dgm:t>
    </dgm:pt>
    <dgm:pt modelId="{46ACA895-41DC-4550-BBE3-9977B6FFB6C7}" type="sibTrans" cxnId="{5A285785-3FFF-463F-B384-198099D1D68B}">
      <dgm:prSet/>
      <dgm:spPr/>
      <dgm:t>
        <a:bodyPr/>
        <a:lstStyle/>
        <a:p>
          <a:endParaRPr lang="hu-HU"/>
        </a:p>
      </dgm:t>
    </dgm:pt>
    <dgm:pt modelId="{B9F4E7EE-9509-4B9E-BCEF-E09FF79E26E6}">
      <dgm:prSet phldrT="[Szöveg]" custT="1"/>
      <dgm:spPr/>
      <dgm:t>
        <a:bodyPr/>
        <a:lstStyle/>
        <a:p>
          <a:pPr algn="ctr"/>
          <a:r>
            <a:rPr lang="hu-HU" sz="2000" b="1" dirty="0" smtClean="0"/>
            <a:t>A DEB döntésének elfogadása az IH vezető által</a:t>
          </a:r>
          <a:endParaRPr lang="hu-HU" sz="2000" b="1" dirty="0"/>
        </a:p>
      </dgm:t>
    </dgm:pt>
    <dgm:pt modelId="{F4049E29-4A74-4E44-A280-8C646C42A257}" type="parTrans" cxnId="{69BEFFEE-6C9E-4F8E-A631-B853BDF3D1AD}">
      <dgm:prSet/>
      <dgm:spPr/>
      <dgm:t>
        <a:bodyPr/>
        <a:lstStyle/>
        <a:p>
          <a:endParaRPr lang="hu-HU"/>
        </a:p>
      </dgm:t>
    </dgm:pt>
    <dgm:pt modelId="{73658375-1DE8-4762-8A9B-A184C66EA67F}" type="sibTrans" cxnId="{69BEFFEE-6C9E-4F8E-A631-B853BDF3D1AD}">
      <dgm:prSet/>
      <dgm:spPr/>
      <dgm:t>
        <a:bodyPr/>
        <a:lstStyle/>
        <a:p>
          <a:endParaRPr lang="hu-HU"/>
        </a:p>
      </dgm:t>
    </dgm:pt>
    <dgm:pt modelId="{BF465C0F-5ACD-46C0-BA78-AD4F827DC936}">
      <dgm:prSet phldrT="[Szöveg]" custT="1"/>
      <dgm:spPr/>
      <dgm:t>
        <a:bodyPr/>
        <a:lstStyle/>
        <a:p>
          <a:pPr algn="ctr"/>
          <a:r>
            <a:rPr lang="hu-HU" sz="2000" b="1" dirty="0" smtClean="0"/>
            <a:t>Aláírásra küldés a Miniszter felé</a:t>
          </a:r>
          <a:endParaRPr lang="hu-HU" sz="2000" b="1" dirty="0"/>
        </a:p>
      </dgm:t>
    </dgm:pt>
    <dgm:pt modelId="{EE86548B-EC36-4FC0-A76A-1AE81CDF7563}" type="parTrans" cxnId="{0974C15E-9407-4D2E-9060-3E7F592E0BC6}">
      <dgm:prSet/>
      <dgm:spPr/>
      <dgm:t>
        <a:bodyPr/>
        <a:lstStyle/>
        <a:p>
          <a:endParaRPr lang="hu-HU"/>
        </a:p>
      </dgm:t>
    </dgm:pt>
    <dgm:pt modelId="{3E2D018A-28CE-4FD5-945A-417947C95F75}" type="sibTrans" cxnId="{0974C15E-9407-4D2E-9060-3E7F592E0BC6}">
      <dgm:prSet/>
      <dgm:spPr/>
      <dgm:t>
        <a:bodyPr/>
        <a:lstStyle/>
        <a:p>
          <a:endParaRPr lang="hu-HU"/>
        </a:p>
      </dgm:t>
    </dgm:pt>
    <dgm:pt modelId="{60BFD9D6-18F9-4AE7-A115-3CB19B417BC7}">
      <dgm:prSet phldrT="[Szöveg]" custT="1"/>
      <dgm:spPr/>
      <dgm:t>
        <a:bodyPr/>
        <a:lstStyle/>
        <a:p>
          <a:pPr algn="ctr"/>
          <a:r>
            <a:rPr lang="hu-HU" sz="2000" b="1" dirty="0" smtClean="0"/>
            <a:t>TO-k/</a:t>
          </a:r>
          <a:r>
            <a:rPr lang="hu-HU" sz="2000" b="1" baseline="0" dirty="0" smtClean="0"/>
            <a:t> elutasító döntések megküldése</a:t>
          </a:r>
          <a:endParaRPr lang="hu-HU" sz="2000" b="1" dirty="0"/>
        </a:p>
      </dgm:t>
    </dgm:pt>
    <dgm:pt modelId="{68B1CFF7-24F8-4158-9B32-298B5282D562}" type="parTrans" cxnId="{149AAA0F-B35D-4CE7-9E29-8508B5120556}">
      <dgm:prSet/>
      <dgm:spPr/>
      <dgm:t>
        <a:bodyPr/>
        <a:lstStyle/>
        <a:p>
          <a:endParaRPr lang="hu-HU"/>
        </a:p>
      </dgm:t>
    </dgm:pt>
    <dgm:pt modelId="{32A2EF91-346C-43C5-9DAF-B5F1F0A68C66}" type="sibTrans" cxnId="{149AAA0F-B35D-4CE7-9E29-8508B5120556}">
      <dgm:prSet/>
      <dgm:spPr/>
      <dgm:t>
        <a:bodyPr/>
        <a:lstStyle/>
        <a:p>
          <a:endParaRPr lang="hu-HU"/>
        </a:p>
      </dgm:t>
    </dgm:pt>
    <dgm:pt modelId="{D26EFE97-3C8D-447A-982F-2E5A26A670CC}" type="pres">
      <dgm:prSet presAssocID="{5F171705-2918-474A-B4EB-D8F6BFE946B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606CC747-A604-417F-97D9-520C0ABEB83B}" type="pres">
      <dgm:prSet presAssocID="{B68C5CD5-2881-4A81-BF58-15CDACFD7DB9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61DA2A9-3184-47A6-A3C3-81690761D372}" type="pres">
      <dgm:prSet presAssocID="{B68C5CD5-2881-4A81-BF58-15CDACFD7DB9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27FF285-E67B-4B70-A6B9-DF04C6828EB1}" type="pres">
      <dgm:prSet presAssocID="{8FA7E04E-264C-4D42-9F06-FE2726BF9D6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85EA571-B2CA-479B-90D5-FF327756AC63}" type="pres">
      <dgm:prSet presAssocID="{207EBEEA-0514-41B0-97C7-61D81989E128}" presName="spacer" presStyleCnt="0"/>
      <dgm:spPr/>
    </dgm:pt>
    <dgm:pt modelId="{2391245F-0AB9-4E79-ACFD-13EAF4063046}" type="pres">
      <dgm:prSet presAssocID="{B9F4E7EE-9509-4B9E-BCEF-E09FF79E26E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66B6023-52E7-4254-B1FE-9DA5F675C098}" type="pres">
      <dgm:prSet presAssocID="{73658375-1DE8-4762-8A9B-A184C66EA67F}" presName="spacer" presStyleCnt="0"/>
      <dgm:spPr/>
    </dgm:pt>
    <dgm:pt modelId="{F8C35FC8-3F70-479B-B195-1F1A5B7E0F63}" type="pres">
      <dgm:prSet presAssocID="{BF465C0F-5ACD-46C0-BA78-AD4F827DC936}" presName="parentText" presStyleLbl="node1" presStyleIdx="3" presStyleCnt="5" custLinFactNeighborX="-24324" custLinFactNeighborY="2752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CFA4A54-98CA-4E8E-A0A4-BD792CD9D0BD}" type="pres">
      <dgm:prSet presAssocID="{3E2D018A-28CE-4FD5-945A-417947C95F75}" presName="spacer" presStyleCnt="0"/>
      <dgm:spPr/>
    </dgm:pt>
    <dgm:pt modelId="{D225F20B-A601-48C9-9487-831418509E2D}" type="pres">
      <dgm:prSet presAssocID="{60BFD9D6-18F9-4AE7-A115-3CB19B417BC7}" presName="parentText" presStyleLbl="node1" presStyleIdx="4" presStyleCnt="5" custLinFactNeighborX="-24324" custLinFactNeighborY="2752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5A285785-3FFF-463F-B384-198099D1D68B}" srcId="{B68C5CD5-2881-4A81-BF58-15CDACFD7DB9}" destId="{4D3D70BF-6FE5-4392-B755-CC56DEDCE6EA}" srcOrd="1" destOrd="0" parTransId="{F298557E-80E4-4E03-8FFF-E10BFC349AD8}" sibTransId="{46ACA895-41DC-4550-BBE3-9977B6FFB6C7}"/>
    <dgm:cxn modelId="{71BE8E80-4331-488E-ABDB-59586200B53A}" type="presOf" srcId="{B68C5CD5-2881-4A81-BF58-15CDACFD7DB9}" destId="{606CC747-A604-417F-97D9-520C0ABEB83B}" srcOrd="0" destOrd="0" presId="urn:microsoft.com/office/officeart/2005/8/layout/vList2"/>
    <dgm:cxn modelId="{149AAA0F-B35D-4CE7-9E29-8508B5120556}" srcId="{5F171705-2918-474A-B4EB-D8F6BFE946B5}" destId="{60BFD9D6-18F9-4AE7-A115-3CB19B417BC7}" srcOrd="4" destOrd="0" parTransId="{68B1CFF7-24F8-4158-9B32-298B5282D562}" sibTransId="{32A2EF91-346C-43C5-9DAF-B5F1F0A68C66}"/>
    <dgm:cxn modelId="{26179682-D61C-4984-B68F-970AEC7E8285}" srcId="{B68C5CD5-2881-4A81-BF58-15CDACFD7DB9}" destId="{1BF249BE-EC7F-4C82-9B26-A99AF6F28FF9}" srcOrd="0" destOrd="0" parTransId="{C1C26D5A-AB22-40E5-8424-16BD4BEA23AD}" sibTransId="{3F85CE05-9C15-4965-A380-46005784B56D}"/>
    <dgm:cxn modelId="{E00009E5-2B5B-48C4-99E7-87929F32BA25}" type="presOf" srcId="{5F171705-2918-474A-B4EB-D8F6BFE946B5}" destId="{D26EFE97-3C8D-447A-982F-2E5A26A670CC}" srcOrd="0" destOrd="0" presId="urn:microsoft.com/office/officeart/2005/8/layout/vList2"/>
    <dgm:cxn modelId="{9B86C54D-A09C-4275-8197-B7151897CE4F}" type="presOf" srcId="{BF465C0F-5ACD-46C0-BA78-AD4F827DC936}" destId="{F8C35FC8-3F70-479B-B195-1F1A5B7E0F63}" srcOrd="0" destOrd="0" presId="urn:microsoft.com/office/officeart/2005/8/layout/vList2"/>
    <dgm:cxn modelId="{8E31A7A9-467D-4B69-AD3B-0F0D8F091FE5}" srcId="{5F171705-2918-474A-B4EB-D8F6BFE946B5}" destId="{8FA7E04E-264C-4D42-9F06-FE2726BF9D61}" srcOrd="1" destOrd="0" parTransId="{7AB390DB-0F35-48DC-A685-0153CD385C6F}" sibTransId="{207EBEEA-0514-41B0-97C7-61D81989E128}"/>
    <dgm:cxn modelId="{0974C15E-9407-4D2E-9060-3E7F592E0BC6}" srcId="{5F171705-2918-474A-B4EB-D8F6BFE946B5}" destId="{BF465C0F-5ACD-46C0-BA78-AD4F827DC936}" srcOrd="3" destOrd="0" parTransId="{EE86548B-EC36-4FC0-A76A-1AE81CDF7563}" sibTransId="{3E2D018A-28CE-4FD5-945A-417947C95F75}"/>
    <dgm:cxn modelId="{096990AB-AED7-4083-9D12-75488AC9A9D7}" type="presOf" srcId="{4D3D70BF-6FE5-4392-B755-CC56DEDCE6EA}" destId="{661DA2A9-3184-47A6-A3C3-81690761D372}" srcOrd="0" destOrd="1" presId="urn:microsoft.com/office/officeart/2005/8/layout/vList2"/>
    <dgm:cxn modelId="{31F53B15-5F41-4708-93C0-5B2F45429BDF}" type="presOf" srcId="{1BF249BE-EC7F-4C82-9B26-A99AF6F28FF9}" destId="{661DA2A9-3184-47A6-A3C3-81690761D372}" srcOrd="0" destOrd="0" presId="urn:microsoft.com/office/officeart/2005/8/layout/vList2"/>
    <dgm:cxn modelId="{DEEFEEF2-8E0B-44DD-A3E1-52A160E54554}" type="presOf" srcId="{8FA7E04E-264C-4D42-9F06-FE2726BF9D61}" destId="{627FF285-E67B-4B70-A6B9-DF04C6828EB1}" srcOrd="0" destOrd="0" presId="urn:microsoft.com/office/officeart/2005/8/layout/vList2"/>
    <dgm:cxn modelId="{AC8A4257-2F7C-4B02-8673-C57EE8D13444}" srcId="{5F171705-2918-474A-B4EB-D8F6BFE946B5}" destId="{B68C5CD5-2881-4A81-BF58-15CDACFD7DB9}" srcOrd="0" destOrd="0" parTransId="{41C9BD77-7E8B-4147-8F63-DCE368226EB3}" sibTransId="{36097A17-C691-4CEF-8993-FDCBE7B1FA2A}"/>
    <dgm:cxn modelId="{69BEFFEE-6C9E-4F8E-A631-B853BDF3D1AD}" srcId="{5F171705-2918-474A-B4EB-D8F6BFE946B5}" destId="{B9F4E7EE-9509-4B9E-BCEF-E09FF79E26E6}" srcOrd="2" destOrd="0" parTransId="{F4049E29-4A74-4E44-A280-8C646C42A257}" sibTransId="{73658375-1DE8-4762-8A9B-A184C66EA67F}"/>
    <dgm:cxn modelId="{CD5928F3-4245-4F38-B2A9-5B6D412E9C18}" type="presOf" srcId="{B9F4E7EE-9509-4B9E-BCEF-E09FF79E26E6}" destId="{2391245F-0AB9-4E79-ACFD-13EAF4063046}" srcOrd="0" destOrd="0" presId="urn:microsoft.com/office/officeart/2005/8/layout/vList2"/>
    <dgm:cxn modelId="{6AEB9BD8-59E5-4E72-8C33-789BC8E471BD}" type="presOf" srcId="{60BFD9D6-18F9-4AE7-A115-3CB19B417BC7}" destId="{D225F20B-A601-48C9-9487-831418509E2D}" srcOrd="0" destOrd="0" presId="urn:microsoft.com/office/officeart/2005/8/layout/vList2"/>
    <dgm:cxn modelId="{A6ECDE17-4461-452A-A32D-A28FB5255DC4}" type="presParOf" srcId="{D26EFE97-3C8D-447A-982F-2E5A26A670CC}" destId="{606CC747-A604-417F-97D9-520C0ABEB83B}" srcOrd="0" destOrd="0" presId="urn:microsoft.com/office/officeart/2005/8/layout/vList2"/>
    <dgm:cxn modelId="{2479FB5B-5E28-40E5-8D6B-E5B2D2AA086F}" type="presParOf" srcId="{D26EFE97-3C8D-447A-982F-2E5A26A670CC}" destId="{661DA2A9-3184-47A6-A3C3-81690761D372}" srcOrd="1" destOrd="0" presId="urn:microsoft.com/office/officeart/2005/8/layout/vList2"/>
    <dgm:cxn modelId="{267CEEB3-2629-4D9A-B8CA-BE9A80763FFE}" type="presParOf" srcId="{D26EFE97-3C8D-447A-982F-2E5A26A670CC}" destId="{627FF285-E67B-4B70-A6B9-DF04C6828EB1}" srcOrd="2" destOrd="0" presId="urn:microsoft.com/office/officeart/2005/8/layout/vList2"/>
    <dgm:cxn modelId="{B5E29260-D2CE-46E4-B089-8BCC0DD5DD93}" type="presParOf" srcId="{D26EFE97-3C8D-447A-982F-2E5A26A670CC}" destId="{385EA571-B2CA-479B-90D5-FF327756AC63}" srcOrd="3" destOrd="0" presId="urn:microsoft.com/office/officeart/2005/8/layout/vList2"/>
    <dgm:cxn modelId="{125DF7FD-7931-4AEC-BA0B-D303124F5412}" type="presParOf" srcId="{D26EFE97-3C8D-447A-982F-2E5A26A670CC}" destId="{2391245F-0AB9-4E79-ACFD-13EAF4063046}" srcOrd="4" destOrd="0" presId="urn:microsoft.com/office/officeart/2005/8/layout/vList2"/>
    <dgm:cxn modelId="{0A400DF7-8DC1-4517-9E79-9E3C0A5917D4}" type="presParOf" srcId="{D26EFE97-3C8D-447A-982F-2E5A26A670CC}" destId="{066B6023-52E7-4254-B1FE-9DA5F675C098}" srcOrd="5" destOrd="0" presId="urn:microsoft.com/office/officeart/2005/8/layout/vList2"/>
    <dgm:cxn modelId="{FE688F43-1CF8-4E12-9989-EEE9C8ECD15E}" type="presParOf" srcId="{D26EFE97-3C8D-447A-982F-2E5A26A670CC}" destId="{F8C35FC8-3F70-479B-B195-1F1A5B7E0F63}" srcOrd="6" destOrd="0" presId="urn:microsoft.com/office/officeart/2005/8/layout/vList2"/>
    <dgm:cxn modelId="{AF23BD1B-7295-438A-9312-9DB30F4EE966}" type="presParOf" srcId="{D26EFE97-3C8D-447A-982F-2E5A26A670CC}" destId="{4CFA4A54-98CA-4E8E-A0A4-BD792CD9D0BD}" srcOrd="7" destOrd="0" presId="urn:microsoft.com/office/officeart/2005/8/layout/vList2"/>
    <dgm:cxn modelId="{61D29223-52AE-4DDA-9E49-451EE35F7EFD}" type="presParOf" srcId="{D26EFE97-3C8D-447A-982F-2E5A26A670CC}" destId="{D225F20B-A601-48C9-9487-831418509E2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0A6A0B-54EB-4F5A-8286-E5B4404A2C89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212E0799-6BC8-4AD9-8E28-3BEC72F615EA}">
      <dgm:prSet phldrT="[Szöveg]" custT="1"/>
      <dgm:spPr/>
      <dgm:t>
        <a:bodyPr/>
        <a:lstStyle/>
        <a:p>
          <a:r>
            <a:rPr lang="hu-HU" sz="1600" b="0" dirty="0" smtClean="0">
              <a:solidFill>
                <a:schemeClr val="accent6">
                  <a:lumMod val="50000"/>
                </a:schemeClr>
              </a:solidFill>
            </a:rPr>
            <a:t>www.kormany.hu  </a:t>
          </a:r>
          <a:endParaRPr lang="hu-HU" sz="1600" b="0" dirty="0">
            <a:solidFill>
              <a:schemeClr val="accent6">
                <a:lumMod val="50000"/>
              </a:schemeClr>
            </a:solidFill>
          </a:endParaRPr>
        </a:p>
      </dgm:t>
    </dgm:pt>
    <dgm:pt modelId="{E34764E1-F0A0-4EE7-B4E4-6817DBC21D56}" type="sibTrans" cxnId="{7FA4616D-00DA-4AAD-A9FC-9E083935DCDC}">
      <dgm:prSet/>
      <dgm:spPr/>
      <dgm:t>
        <a:bodyPr/>
        <a:lstStyle/>
        <a:p>
          <a:endParaRPr lang="hu-HU"/>
        </a:p>
      </dgm:t>
    </dgm:pt>
    <dgm:pt modelId="{0E9918F7-1DB1-4C20-A699-C3C0FD445B7C}" type="parTrans" cxnId="{7FA4616D-00DA-4AAD-A9FC-9E083935DCDC}">
      <dgm:prSet/>
      <dgm:spPr/>
      <dgm:t>
        <a:bodyPr/>
        <a:lstStyle/>
        <a:p>
          <a:endParaRPr lang="hu-HU"/>
        </a:p>
      </dgm:t>
    </dgm:pt>
    <dgm:pt modelId="{64FC6463-9856-4601-A970-1446D494B3A6}">
      <dgm:prSet phldrT="[Szöveg]" custT="1"/>
      <dgm:spPr/>
      <dgm:t>
        <a:bodyPr/>
        <a:lstStyle/>
        <a:p>
          <a:r>
            <a:rPr lang="hu-HU" sz="1600" dirty="0" smtClean="0">
              <a:solidFill>
                <a:schemeClr val="accent6">
                  <a:lumMod val="50000"/>
                </a:schemeClr>
              </a:solidFill>
            </a:rPr>
            <a:t>www.palyazat.gov.hu</a:t>
          </a:r>
          <a:r>
            <a:rPr lang="hu-HU" sz="1600" dirty="0" smtClean="0"/>
            <a:t>  </a:t>
          </a:r>
          <a:endParaRPr lang="hu-HU" sz="1600" dirty="0"/>
        </a:p>
      </dgm:t>
    </dgm:pt>
    <dgm:pt modelId="{F9807249-E117-44B8-84B5-0D9F6A37A1BD}" type="sibTrans" cxnId="{1AFD9533-308E-4BB8-B0C5-CE533A59F27B}">
      <dgm:prSet/>
      <dgm:spPr/>
      <dgm:t>
        <a:bodyPr/>
        <a:lstStyle/>
        <a:p>
          <a:endParaRPr lang="hu-HU"/>
        </a:p>
      </dgm:t>
    </dgm:pt>
    <dgm:pt modelId="{B8B165FA-BBDE-4077-AD2D-0EE226BA54BF}" type="parTrans" cxnId="{1AFD9533-308E-4BB8-B0C5-CE533A59F27B}">
      <dgm:prSet/>
      <dgm:spPr/>
      <dgm:t>
        <a:bodyPr/>
        <a:lstStyle/>
        <a:p>
          <a:endParaRPr lang="hu-HU"/>
        </a:p>
      </dgm:t>
    </dgm:pt>
    <dgm:pt modelId="{D44DFECD-9FC6-4C3D-A042-B40AA80A983F}" type="pres">
      <dgm:prSet presAssocID="{440A6A0B-54EB-4F5A-8286-E5B4404A2C89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84032506-8CE5-4807-BFD1-42257F7BBA7E}" type="pres">
      <dgm:prSet presAssocID="{64FC6463-9856-4601-A970-1446D494B3A6}" presName="Accent1" presStyleCnt="0"/>
      <dgm:spPr/>
    </dgm:pt>
    <dgm:pt modelId="{72EA5842-1F38-4183-B56E-0214166748B5}" type="pres">
      <dgm:prSet presAssocID="{64FC6463-9856-4601-A970-1446D494B3A6}" presName="Accent" presStyleLbl="node1" presStyleIdx="0" presStyleCnt="2" custLinFactNeighborX="26976" custLinFactNeighborY="-219"/>
      <dgm:spPr/>
    </dgm:pt>
    <dgm:pt modelId="{BEE33738-10AF-4E7F-8E5F-7614834FF675}" type="pres">
      <dgm:prSet presAssocID="{64FC6463-9856-4601-A970-1446D494B3A6}" presName="Parent1" presStyleLbl="revTx" presStyleIdx="0" presStyleCnt="2" custScaleX="131385" custLinFactNeighborX="48383" custLinFactNeighborY="1577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54DA548-047A-4B7A-B107-E779AD0C465B}" type="pres">
      <dgm:prSet presAssocID="{212E0799-6BC8-4AD9-8E28-3BEC72F615EA}" presName="Accent2" presStyleCnt="0"/>
      <dgm:spPr/>
    </dgm:pt>
    <dgm:pt modelId="{B8298679-449D-4269-8C81-99DA76DCFC88}" type="pres">
      <dgm:prSet presAssocID="{212E0799-6BC8-4AD9-8E28-3BEC72F615EA}" presName="Accent" presStyleLbl="node1" presStyleIdx="1" presStyleCnt="2" custLinFactNeighborX="28487" custLinFactNeighborY="-883"/>
      <dgm:spPr/>
    </dgm:pt>
    <dgm:pt modelId="{15594D27-4986-48B6-9933-E3904F863E7B}" type="pres">
      <dgm:prSet presAssocID="{212E0799-6BC8-4AD9-8E28-3BEC72F615EA}" presName="Parent2" presStyleLbl="revTx" presStyleIdx="1" presStyleCnt="2" custLinFactNeighborX="42435" custLinFactNeighborY="-475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7FA4616D-00DA-4AAD-A9FC-9E083935DCDC}" srcId="{440A6A0B-54EB-4F5A-8286-E5B4404A2C89}" destId="{212E0799-6BC8-4AD9-8E28-3BEC72F615EA}" srcOrd="1" destOrd="0" parTransId="{0E9918F7-1DB1-4C20-A699-C3C0FD445B7C}" sibTransId="{E34764E1-F0A0-4EE7-B4E4-6817DBC21D56}"/>
    <dgm:cxn modelId="{29F9071C-C8BA-4568-864B-4219E8E2E343}" type="presOf" srcId="{212E0799-6BC8-4AD9-8E28-3BEC72F615EA}" destId="{15594D27-4986-48B6-9933-E3904F863E7B}" srcOrd="0" destOrd="0" presId="urn:microsoft.com/office/officeart/2009/layout/CircleArrowProcess"/>
    <dgm:cxn modelId="{06E09DCE-48B6-4FEF-9A6C-B5F82767A237}" type="presOf" srcId="{440A6A0B-54EB-4F5A-8286-E5B4404A2C89}" destId="{D44DFECD-9FC6-4C3D-A042-B40AA80A983F}" srcOrd="0" destOrd="0" presId="urn:microsoft.com/office/officeart/2009/layout/CircleArrowProcess"/>
    <dgm:cxn modelId="{05F99A88-5310-42D2-BF7D-B01D214B4BB6}" type="presOf" srcId="{64FC6463-9856-4601-A970-1446D494B3A6}" destId="{BEE33738-10AF-4E7F-8E5F-7614834FF675}" srcOrd="0" destOrd="0" presId="urn:microsoft.com/office/officeart/2009/layout/CircleArrowProcess"/>
    <dgm:cxn modelId="{1AFD9533-308E-4BB8-B0C5-CE533A59F27B}" srcId="{440A6A0B-54EB-4F5A-8286-E5B4404A2C89}" destId="{64FC6463-9856-4601-A970-1446D494B3A6}" srcOrd="0" destOrd="0" parTransId="{B8B165FA-BBDE-4077-AD2D-0EE226BA54BF}" sibTransId="{F9807249-E117-44B8-84B5-0D9F6A37A1BD}"/>
    <dgm:cxn modelId="{6B03C5D9-2593-4738-96B7-44F7FD85382D}" type="presParOf" srcId="{D44DFECD-9FC6-4C3D-A042-B40AA80A983F}" destId="{84032506-8CE5-4807-BFD1-42257F7BBA7E}" srcOrd="0" destOrd="0" presId="urn:microsoft.com/office/officeart/2009/layout/CircleArrowProcess"/>
    <dgm:cxn modelId="{584764F3-6586-429E-89E8-F49A38CEED90}" type="presParOf" srcId="{84032506-8CE5-4807-BFD1-42257F7BBA7E}" destId="{72EA5842-1F38-4183-B56E-0214166748B5}" srcOrd="0" destOrd="0" presId="urn:microsoft.com/office/officeart/2009/layout/CircleArrowProcess"/>
    <dgm:cxn modelId="{24210366-82D3-4C0C-ADCF-7C7A6AEB7EDB}" type="presParOf" srcId="{D44DFECD-9FC6-4C3D-A042-B40AA80A983F}" destId="{BEE33738-10AF-4E7F-8E5F-7614834FF675}" srcOrd="1" destOrd="0" presId="urn:microsoft.com/office/officeart/2009/layout/CircleArrowProcess"/>
    <dgm:cxn modelId="{29FF3E2B-6A7A-4643-B7A9-31457F8A9A91}" type="presParOf" srcId="{D44DFECD-9FC6-4C3D-A042-B40AA80A983F}" destId="{154DA548-047A-4B7A-B107-E779AD0C465B}" srcOrd="2" destOrd="0" presId="urn:microsoft.com/office/officeart/2009/layout/CircleArrowProcess"/>
    <dgm:cxn modelId="{516D6CB6-470A-41C9-922D-A512DE90056D}" type="presParOf" srcId="{154DA548-047A-4B7A-B107-E779AD0C465B}" destId="{B8298679-449D-4269-8C81-99DA76DCFC88}" srcOrd="0" destOrd="0" presId="urn:microsoft.com/office/officeart/2009/layout/CircleArrowProcess"/>
    <dgm:cxn modelId="{3FA4AF60-0DF1-4A48-B3D5-FCEC1CECDB97}" type="presParOf" srcId="{D44DFECD-9FC6-4C3D-A042-B40AA80A983F}" destId="{15594D27-4986-48B6-9933-E3904F863E7B}" srcOrd="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6CC747-A604-417F-97D9-520C0ABEB83B}">
      <dsp:nvSpPr>
        <dsp:cNvPr id="0" name=""/>
        <dsp:cNvSpPr/>
      </dsp:nvSpPr>
      <dsp:spPr>
        <a:xfrm>
          <a:off x="0" y="31542"/>
          <a:ext cx="7992888" cy="789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tabLst/>
          </a:pPr>
          <a:r>
            <a:rPr lang="hu-HU" sz="2000" b="1" kern="1200" dirty="0" smtClean="0"/>
            <a:t>A VP keretében meghirdetett, és lezárt (felfüggesztett) felhívások szakmai értékelése: 2016. december 1-jétől</a:t>
          </a:r>
          <a:endParaRPr lang="hu-HU" sz="2000" b="1" kern="1200" dirty="0"/>
        </a:p>
      </dsp:txBody>
      <dsp:txXfrm>
        <a:off x="38552" y="70094"/>
        <a:ext cx="7915784" cy="712646"/>
      </dsp:txXfrm>
    </dsp:sp>
    <dsp:sp modelId="{661DA2A9-3184-47A6-A3C3-81690761D372}">
      <dsp:nvSpPr>
        <dsp:cNvPr id="0" name=""/>
        <dsp:cNvSpPr/>
      </dsp:nvSpPr>
      <dsp:spPr>
        <a:xfrm>
          <a:off x="0" y="821292"/>
          <a:ext cx="7992888" cy="683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774" tIns="25400" rIns="142240" bIns="254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u-HU" sz="2000" kern="1200" dirty="0" smtClean="0"/>
            <a:t>Projektértékelés résztvevői: </a:t>
          </a:r>
          <a:r>
            <a:rPr lang="hu-HU" sz="2000" b="1" kern="1200" dirty="0" smtClean="0"/>
            <a:t>több, mint 300 értékelő</a:t>
          </a:r>
          <a:endParaRPr lang="hu-HU" sz="20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hu-HU" sz="2000" b="1" kern="1200" dirty="0" smtClean="0"/>
            <a:t>Projektenként 2 szakértő </a:t>
          </a:r>
          <a:r>
            <a:rPr lang="hu-HU" sz="2000" b="0" kern="1200" dirty="0" smtClean="0"/>
            <a:t>(egymástól függetlenül)</a:t>
          </a:r>
          <a:endParaRPr lang="hu-HU" sz="2000" b="0" kern="1200" dirty="0"/>
        </a:p>
      </dsp:txBody>
      <dsp:txXfrm>
        <a:off x="0" y="821292"/>
        <a:ext cx="7992888" cy="683100"/>
      </dsp:txXfrm>
    </dsp:sp>
    <dsp:sp modelId="{627FF285-E67B-4B70-A6B9-DF04C6828EB1}">
      <dsp:nvSpPr>
        <dsp:cNvPr id="0" name=""/>
        <dsp:cNvSpPr/>
      </dsp:nvSpPr>
      <dsp:spPr>
        <a:xfrm>
          <a:off x="0" y="1504393"/>
          <a:ext cx="7992888" cy="789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kern="1200" dirty="0" smtClean="0"/>
            <a:t>Az összesített lista jóváhagyása a DEB (Döntés Előkészítő Bizottság) által</a:t>
          </a:r>
          <a:endParaRPr lang="hu-HU" sz="2000" b="1" kern="1200" dirty="0"/>
        </a:p>
      </dsp:txBody>
      <dsp:txXfrm>
        <a:off x="38552" y="1542945"/>
        <a:ext cx="7915784" cy="712646"/>
      </dsp:txXfrm>
    </dsp:sp>
    <dsp:sp modelId="{2391245F-0AB9-4E79-ACFD-13EAF4063046}">
      <dsp:nvSpPr>
        <dsp:cNvPr id="0" name=""/>
        <dsp:cNvSpPr/>
      </dsp:nvSpPr>
      <dsp:spPr>
        <a:xfrm>
          <a:off x="0" y="2337343"/>
          <a:ext cx="7992888" cy="789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kern="1200" dirty="0" smtClean="0"/>
            <a:t>A DEB döntésének elfogadása az IH vezető által</a:t>
          </a:r>
          <a:endParaRPr lang="hu-HU" sz="2000" b="1" kern="1200" dirty="0"/>
        </a:p>
      </dsp:txBody>
      <dsp:txXfrm>
        <a:off x="38552" y="2375895"/>
        <a:ext cx="7915784" cy="712646"/>
      </dsp:txXfrm>
    </dsp:sp>
    <dsp:sp modelId="{F8C35FC8-3F70-479B-B195-1F1A5B7E0F63}">
      <dsp:nvSpPr>
        <dsp:cNvPr id="0" name=""/>
        <dsp:cNvSpPr/>
      </dsp:nvSpPr>
      <dsp:spPr>
        <a:xfrm>
          <a:off x="0" y="3171481"/>
          <a:ext cx="7992888" cy="789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kern="1200" dirty="0" smtClean="0"/>
            <a:t>Aláírásra küldés a Miniszter felé</a:t>
          </a:r>
          <a:endParaRPr lang="hu-HU" sz="2000" b="1" kern="1200" dirty="0"/>
        </a:p>
      </dsp:txBody>
      <dsp:txXfrm>
        <a:off x="38552" y="3210033"/>
        <a:ext cx="7915784" cy="712646"/>
      </dsp:txXfrm>
    </dsp:sp>
    <dsp:sp modelId="{D225F20B-A601-48C9-9487-831418509E2D}">
      <dsp:nvSpPr>
        <dsp:cNvPr id="0" name=""/>
        <dsp:cNvSpPr/>
      </dsp:nvSpPr>
      <dsp:spPr>
        <a:xfrm>
          <a:off x="0" y="4004431"/>
          <a:ext cx="7992888" cy="789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2000" b="1" kern="1200" dirty="0" smtClean="0"/>
            <a:t>TO-k/</a:t>
          </a:r>
          <a:r>
            <a:rPr lang="hu-HU" sz="2000" b="1" kern="1200" baseline="0" dirty="0" smtClean="0"/>
            <a:t> elutasító döntések megküldése</a:t>
          </a:r>
          <a:endParaRPr lang="hu-HU" sz="2000" b="1" kern="1200" dirty="0"/>
        </a:p>
      </dsp:txBody>
      <dsp:txXfrm>
        <a:off x="38552" y="4042983"/>
        <a:ext cx="7915784" cy="7126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EA5842-1F38-4183-B56E-0214166748B5}">
      <dsp:nvSpPr>
        <dsp:cNvPr id="0" name=""/>
        <dsp:cNvSpPr/>
      </dsp:nvSpPr>
      <dsp:spPr>
        <a:xfrm>
          <a:off x="2592835" y="-6936"/>
          <a:ext cx="3167469" cy="3167559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E33738-10AF-4E7F-8E5F-7614834FF675}">
      <dsp:nvSpPr>
        <dsp:cNvPr id="0" name=""/>
        <dsp:cNvSpPr/>
      </dsp:nvSpPr>
      <dsp:spPr>
        <a:xfrm>
          <a:off x="3015648" y="1286112"/>
          <a:ext cx="2321833" cy="8834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kern="1200" dirty="0" smtClean="0">
              <a:solidFill>
                <a:schemeClr val="accent6">
                  <a:lumMod val="50000"/>
                </a:schemeClr>
              </a:solidFill>
            </a:rPr>
            <a:t>www.palyazat.gov.hu</a:t>
          </a:r>
          <a:r>
            <a:rPr lang="hu-HU" sz="1600" kern="1200" dirty="0" smtClean="0"/>
            <a:t>  </a:t>
          </a:r>
          <a:endParaRPr lang="hu-HU" sz="1600" kern="1200" dirty="0"/>
        </a:p>
      </dsp:txBody>
      <dsp:txXfrm>
        <a:off x="3015648" y="1286112"/>
        <a:ext cx="2321833" cy="883494"/>
      </dsp:txXfrm>
    </dsp:sp>
    <dsp:sp modelId="{B8298679-449D-4269-8C81-99DA76DCFC88}">
      <dsp:nvSpPr>
        <dsp:cNvPr id="0" name=""/>
        <dsp:cNvSpPr/>
      </dsp:nvSpPr>
      <dsp:spPr>
        <a:xfrm>
          <a:off x="1859697" y="2006242"/>
          <a:ext cx="2721097" cy="2722248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594D27-4986-48B6-9933-E3904F863E7B}">
      <dsp:nvSpPr>
        <dsp:cNvPr id="0" name=""/>
        <dsp:cNvSpPr/>
      </dsp:nvSpPr>
      <dsp:spPr>
        <a:xfrm>
          <a:off x="2304253" y="2928302"/>
          <a:ext cx="1767198" cy="8834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600" b="0" kern="1200" dirty="0" smtClean="0">
              <a:solidFill>
                <a:schemeClr val="accent6">
                  <a:lumMod val="50000"/>
                </a:schemeClr>
              </a:solidFill>
            </a:rPr>
            <a:t>www.kormany.hu  </a:t>
          </a:r>
          <a:endParaRPr lang="hu-HU" sz="1600" b="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2304253" y="2928302"/>
        <a:ext cx="1767198" cy="8834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4CE61-8F64-42B5-A2C8-F0326D88DACC}" type="datetimeFigureOut">
              <a:rPr lang="hu-HU" smtClean="0"/>
              <a:t>2017.05.16.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E036A-CCE2-451A-95E8-14E4F39387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144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E036A-CCE2-451A-95E8-14E4F39387BC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8712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hu-HU" sz="3600" b="1">
                <a:solidFill>
                  <a:srgbClr val="009999"/>
                </a:solidFill>
              </a:defRPr>
            </a:lvl1pPr>
          </a:lstStyle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84E36-9F3D-4C3C-8F8A-D3C3C9F04CC6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436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2400"/>
            </a:lvl1pPr>
            <a:lvl5pPr>
              <a:defRPr sz="160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9EE0-A209-43BD-93D2-9F384FA79BE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513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268760"/>
            <a:ext cx="2057400" cy="4857403"/>
          </a:xfrm>
        </p:spPr>
        <p:txBody>
          <a:bodyPr vert="eaVert"/>
          <a:lstStyle>
            <a:lvl1pPr>
              <a:defRPr lang="hu-HU" sz="3200" b="1" kern="1200" dirty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268760"/>
            <a:ext cx="6019800" cy="4857403"/>
          </a:xfrm>
        </p:spPr>
        <p:txBody>
          <a:bodyPr vert="vert" lIns="91440" tIns="45720" rIns="91440" bIns="45720" rtlCol="0">
            <a:normAutofit/>
          </a:bodyPr>
          <a:lstStyle>
            <a:lvl1pPr>
              <a:defRPr lang="hu-HU" sz="2400" smtClean="0"/>
            </a:lvl1pPr>
            <a:lvl2pPr>
              <a:defRPr lang="hu-HU" sz="2400" smtClean="0"/>
            </a:lvl2pPr>
            <a:lvl3pPr>
              <a:defRPr lang="hu-HU" sz="2000" smtClean="0"/>
            </a:lvl3pPr>
            <a:lvl4pPr>
              <a:defRPr lang="hu-HU" smtClean="0"/>
            </a:lvl4pPr>
            <a:lvl5pPr>
              <a:defRPr lang="hu-HU"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83E6B-F64E-4916-90B6-96AF967D5FA3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484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84E36-9F3D-4C3C-8F8A-D3C3C9F04CC6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396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0E18-E975-4860-B6FA-C600022330E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025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619B-54B5-4718-B2EA-D551D297FBC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92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A66C-DA17-46C1-8C0A-A22ABC222F7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088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576A9-6483-40E5-A459-99C33BBEE93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232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8CC1-7704-41B7-8106-79D341C3909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4712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0F63-E912-4487-9D62-8742843A75F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117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3664-D0C4-4259-A79C-54EA7EFD7A2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4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hu-HU" sz="2000" smtClean="0">
                <a:solidFill>
                  <a:srgbClr val="0F5494"/>
                </a:solidFill>
              </a:defRPr>
            </a:lvl1pPr>
            <a:lvl2pPr>
              <a:defRPr lang="hu-HU" sz="1800" smtClean="0"/>
            </a:lvl2pPr>
            <a:lvl3pPr>
              <a:defRPr lang="hu-HU" sz="1600" smtClean="0"/>
            </a:lvl3pPr>
            <a:lvl4pPr>
              <a:defRPr lang="hu-HU" sz="1400" smtClean="0">
                <a:latin typeface="Arial" pitchFamily="34" charset="0"/>
              </a:defRPr>
            </a:lvl4pPr>
            <a:lvl5pPr>
              <a:defRPr lang="hu-HU" sz="1200">
                <a:latin typeface="Arial" pitchFamily="34" charset="0"/>
              </a:defRPr>
            </a:lvl5pPr>
          </a:lstStyle>
          <a:p>
            <a:pPr marL="0" lvl="0" eaLnBrk="0" fontAlgn="base" hangingPunct="0">
              <a:spcAft>
                <a:spcPct val="0"/>
              </a:spcAft>
              <a:buClr>
                <a:srgbClr val="0F5494"/>
              </a:buClr>
              <a:buSzPct val="120000"/>
            </a:pPr>
            <a:r>
              <a:rPr lang="hu-HU" dirty="0" smtClean="0"/>
              <a:t>Mintaszöveg szerkesztése</a:t>
            </a:r>
          </a:p>
          <a:p>
            <a:pPr marL="830263" lvl="1" indent="-293688" eaLnBrk="0" fontAlgn="base" hangingPunct="0">
              <a:spcAft>
                <a:spcPct val="0"/>
              </a:spcAft>
              <a:buClr>
                <a:srgbClr val="42A62A"/>
              </a:buClr>
              <a:buFont typeface="Symbol" pitchFamily="18" charset="2"/>
              <a:buChar char="-"/>
            </a:pPr>
            <a:r>
              <a:rPr lang="hu-HU" dirty="0" smtClean="0"/>
              <a:t>Második szint</a:t>
            </a:r>
          </a:p>
          <a:p>
            <a:pPr marL="1238250" lvl="2" eaLnBrk="0" fontAlgn="base" hangingPunct="0">
              <a:spcAft>
                <a:spcPct val="0"/>
              </a:spcAft>
              <a:buClr>
                <a:srgbClr val="0F5494"/>
              </a:buClr>
              <a:buFontTx/>
              <a:buChar char="-"/>
            </a:pPr>
            <a:r>
              <a:rPr lang="hu-HU" dirty="0" smtClean="0"/>
              <a:t>Harmadik szint</a:t>
            </a:r>
          </a:p>
          <a:p>
            <a:pPr lvl="3" eaLnBrk="0" fontAlgn="base" hangingPunct="0">
              <a:spcAft>
                <a:spcPct val="0"/>
              </a:spcAft>
            </a:pPr>
            <a:r>
              <a:rPr lang="hu-HU" dirty="0" smtClean="0"/>
              <a:t>Negyedik szint</a:t>
            </a:r>
          </a:p>
          <a:p>
            <a:pPr lvl="4" eaLnBrk="0" fontAlgn="base" hangingPunct="0">
              <a:spcAft>
                <a:spcPct val="0"/>
              </a:spcAft>
            </a:pPr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0E18-E975-4860-B6FA-C600022330E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97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8947-C156-45AB-AA13-4DC3ACD3151F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3862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9EE0-A209-43BD-93D2-9F384FA79BE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1904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83E6B-F64E-4916-90B6-96AF967D5FA3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1670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406BB-324F-4DBA-837D-A97DB8B4A59D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2017.05.16.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03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hu-HU" sz="3600" b="1">
                <a:solidFill>
                  <a:srgbClr val="009999"/>
                </a:solidFill>
              </a:defRPr>
            </a:lvl1pPr>
          </a:lstStyle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619B-54B5-4718-B2EA-D551D297FBC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226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hu-HU" sz="3600" b="1" kern="1200" smtClean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4038600" cy="38492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hu-HU" sz="2400" dirty="0" smtClean="0"/>
            </a:lvl1pPr>
            <a:lvl2pPr>
              <a:defRPr lang="hu-HU" sz="2400" dirty="0" smtClean="0"/>
            </a:lvl2pPr>
            <a:lvl3pPr>
              <a:defRPr lang="hu-HU" sz="2000" dirty="0" smtClean="0"/>
            </a:lvl3pPr>
            <a:lvl4pPr>
              <a:defRPr lang="hu-HU" sz="1800" dirty="0" smtClean="0"/>
            </a:lvl4pPr>
            <a:lvl5pPr>
              <a:defRPr lang="hu-HU" sz="1600" dirty="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2276872"/>
            <a:ext cx="4038600" cy="38492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hu-HU" sz="2400" dirty="0" smtClean="0"/>
            </a:lvl1pPr>
            <a:lvl2pPr>
              <a:defRPr lang="hu-HU" sz="2400" dirty="0" smtClean="0"/>
            </a:lvl2pPr>
            <a:lvl3pPr>
              <a:defRPr lang="hu-HU" sz="2000" dirty="0" smtClean="0"/>
            </a:lvl3pPr>
            <a:lvl4pPr>
              <a:defRPr lang="hu-HU" dirty="0" smtClean="0"/>
            </a:lvl4pPr>
            <a:lvl5pPr>
              <a:defRPr lang="hu-HU" sz="1600" dirty="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A66C-DA17-46C1-8C0A-A22ABC222F7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439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67544" y="213285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780927"/>
            <a:ext cx="4040188" cy="33452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4008" y="213285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780927"/>
            <a:ext cx="4041775" cy="33452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576A9-6483-40E5-A459-99C33BBEE93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085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hu-HU" sz="3600" b="1" kern="1200" smtClean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8CC1-7704-41B7-8106-79D341C3909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343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0F63-E912-4487-9D62-8742843A75F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699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3008313" cy="1080120"/>
          </a:xfrm>
        </p:spPr>
        <p:txBody>
          <a:bodyPr anchor="b"/>
          <a:lstStyle>
            <a:lvl1pPr algn="l">
              <a:defRPr lang="hu-HU" sz="3200" b="1" kern="1200" dirty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268760"/>
            <a:ext cx="5111750" cy="4857403"/>
          </a:xfrm>
        </p:spPr>
        <p:txBody>
          <a:bodyPr/>
          <a:lstStyle>
            <a:lvl1pPr>
              <a:defRPr lang="hu-HU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2348880"/>
            <a:ext cx="3008313" cy="37772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3664-D0C4-4259-A79C-54EA7EFD7A2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27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8947-C156-45AB-AA13-4DC3ACD3151F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96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gi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2266583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1137882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2420888"/>
            <a:ext cx="8229600" cy="3705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BFF7C-A80E-4633-B2CE-AAFB79E522F7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87339"/>
            <a:ext cx="991092" cy="67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www.umvp.eu/sites/default/files/eu_zaszlo.gif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97" y="92606"/>
            <a:ext cx="1006440" cy="67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839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lang="hu-HU" sz="3600" b="1" kern="1200">
          <a:solidFill>
            <a:srgbClr val="002060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BFF7C-A80E-4633-B2CE-AAFB79E522F7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2017.05.16.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2266583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87339"/>
            <a:ext cx="991092" cy="67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 descr="http://www.umvp.eu/sites/default/files/eu_zaszlo.gif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97" y="92606"/>
            <a:ext cx="1006440" cy="67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89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856984" cy="1154559"/>
          </a:xfrm>
        </p:spPr>
        <p:txBody>
          <a:bodyPr>
            <a:noAutofit/>
          </a:bodyPr>
          <a:lstStyle/>
          <a:p>
            <a:pPr algn="ctr"/>
            <a:r>
              <a:rPr lang="hu-HU" sz="4400" dirty="0" smtClean="0">
                <a:solidFill>
                  <a:schemeClr val="tx2"/>
                </a:solidFill>
                <a:latin typeface="+mn-lt"/>
                <a:cs typeface="Arial" panose="020B0604020202020204" pitchFamily="34" charset="0"/>
              </a:rPr>
              <a:t>A Vidékfejlesztési Program aktualitásai</a:t>
            </a:r>
            <a:endParaRPr lang="hu-HU" sz="44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3437764" y="5722278"/>
            <a:ext cx="218854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u-HU" sz="2000" dirty="0" smtClean="0">
                <a:solidFill>
                  <a:schemeClr val="accent1"/>
                </a:solidFill>
              </a:rPr>
              <a:t>MSZTE Konferencia</a:t>
            </a:r>
          </a:p>
          <a:p>
            <a:pPr algn="ctr"/>
            <a:r>
              <a:rPr lang="hu-HU" sz="2000" dirty="0" smtClean="0">
                <a:solidFill>
                  <a:schemeClr val="accent1"/>
                </a:solidFill>
              </a:rPr>
              <a:t> 2017. április 28.</a:t>
            </a:r>
          </a:p>
        </p:txBody>
      </p:sp>
      <p:sp>
        <p:nvSpPr>
          <p:cNvPr id="6" name="Alcím 2"/>
          <p:cNvSpPr txBox="1">
            <a:spLocks/>
          </p:cNvSpPr>
          <p:nvPr/>
        </p:nvSpPr>
        <p:spPr>
          <a:xfrm>
            <a:off x="1331640" y="4005064"/>
            <a:ext cx="6400800" cy="11989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Dr. Mezei Dávid</a:t>
            </a:r>
          </a:p>
          <a:p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grár-vidékfejlesztési </a:t>
            </a:r>
            <a:r>
              <a:rPr lang="hu-HU" sz="2000" dirty="0">
                <a:solidFill>
                  <a:schemeClr val="accent1">
                    <a:lumMod val="75000"/>
                  </a:schemeClr>
                </a:solidFill>
              </a:rPr>
              <a:t>s</a:t>
            </a:r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tratégiai ügyekért felelős helyettes államtitkár </a:t>
            </a:r>
          </a:p>
          <a:p>
            <a:r>
              <a:rPr lang="hu-HU" sz="2000" dirty="0" smtClean="0">
                <a:solidFill>
                  <a:schemeClr val="accent1">
                    <a:lumMod val="75000"/>
                  </a:schemeClr>
                </a:solidFill>
              </a:rPr>
              <a:t>Miniszterelnökség</a:t>
            </a:r>
            <a:endParaRPr lang="hu-H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Téglalap 6"/>
          <p:cNvSpPr/>
          <p:nvPr/>
        </p:nvSpPr>
        <p:spPr>
          <a:xfrm>
            <a:off x="4427984" y="1412776"/>
            <a:ext cx="4392488" cy="4464496"/>
          </a:xfrm>
          <a:prstGeom prst="rect">
            <a:avLst/>
          </a:prstGeom>
          <a:noFill/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sz="3200" dirty="0" smtClean="0"/>
              <a:t>Tájékoztatás a Vidékfejlesztési Program előrehaladásáról</a:t>
            </a:r>
          </a:p>
          <a:p>
            <a:endParaRPr lang="hu-HU" dirty="0"/>
          </a:p>
          <a:p>
            <a:pPr defTabSz="457200">
              <a:lnSpc>
                <a:spcPct val="100000"/>
              </a:lnSpc>
              <a:spcBef>
                <a:spcPts val="0"/>
              </a:spcBef>
            </a:pPr>
            <a:r>
              <a:rPr lang="hu-HU" sz="2600" dirty="0">
                <a:solidFill>
                  <a:prstClr val="white"/>
                </a:solidFill>
              </a:rPr>
              <a:t>Miniszterelnökség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</a:pPr>
            <a:r>
              <a:rPr lang="hu-HU" dirty="0">
                <a:solidFill>
                  <a:prstClr val="white"/>
                </a:solidFill>
              </a:rPr>
              <a:t>Agrár-vidékfejlesztési Programokért Felelős </a:t>
            </a:r>
          </a:p>
          <a:p>
            <a:pPr defTabSz="457200">
              <a:lnSpc>
                <a:spcPct val="100000"/>
              </a:lnSpc>
              <a:spcBef>
                <a:spcPts val="0"/>
              </a:spcBef>
            </a:pPr>
            <a:r>
              <a:rPr lang="hu-HU" dirty="0">
                <a:solidFill>
                  <a:prstClr val="white"/>
                </a:solidFill>
              </a:rPr>
              <a:t>Helyettes Államtitkárság</a:t>
            </a:r>
          </a:p>
          <a:p>
            <a:endParaRPr lang="hu-HU" dirty="0" smtClean="0"/>
          </a:p>
          <a:p>
            <a:r>
              <a:rPr lang="hu-HU" dirty="0" smtClean="0"/>
              <a:t>Dr. Viski József</a:t>
            </a:r>
          </a:p>
          <a:p>
            <a:r>
              <a:rPr lang="hu-HU" dirty="0" smtClean="0"/>
              <a:t>Helyettes államtitkár</a:t>
            </a:r>
          </a:p>
          <a:p>
            <a:r>
              <a:rPr lang="hu-HU" dirty="0" smtClean="0"/>
              <a:t>2017. május</a:t>
            </a:r>
          </a:p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0454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321050"/>
              </p:ext>
            </p:extLst>
          </p:nvPr>
        </p:nvGraphicFramePr>
        <p:xfrm>
          <a:off x="401396" y="2348880"/>
          <a:ext cx="8064894" cy="40848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88431"/>
                <a:gridCol w="1080120"/>
                <a:gridCol w="1494804"/>
                <a:gridCol w="1601539"/>
              </a:tblGrid>
              <a:tr h="722582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Felhívás neve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Keret Mrd Ft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Beérkezett kérelem (db)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Forrásigény (Mrd Ft)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59857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Agrárgazdasági képzések és felkészítő tréningek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6,20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7097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Az erdőgazdálkodási potenciálban okozott erdőkárok megelőzése 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5,74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0,001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87097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Jégesőkár megelőzésére szolgáló beruházások támogatása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81192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Tanyák  háztartási léptékű villamos energia, és vízellátás, valamint a szennyvízkezelés fejlesztései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8,23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102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0,57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9857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Termelői csoportok és termelői szervezetek létrehozása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11,29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0,15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360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Szaktanácsadók továbbképzése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0,19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360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Erdészeti genetikai erőforrások fejlesztése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2,24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itle 3"/>
          <p:cNvSpPr txBox="1">
            <a:spLocks/>
          </p:cNvSpPr>
          <p:nvPr/>
        </p:nvSpPr>
        <p:spPr>
          <a:xfrm>
            <a:off x="0" y="1236917"/>
            <a:ext cx="7308304" cy="83099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 fontAlgn="ctr"/>
            <a:r>
              <a:rPr lang="hu-HU" sz="2400" dirty="0">
                <a:solidFill>
                  <a:schemeClr val="bg1"/>
                </a:solidFill>
              </a:rPr>
              <a:t>A Vidékfejlesztési Program nyitva lévő felhívásai, amelyekben kötelezettségvállalás még nem történt</a:t>
            </a:r>
          </a:p>
        </p:txBody>
      </p:sp>
    </p:spTree>
    <p:extLst>
      <p:ext uri="{BB962C8B-B14F-4D97-AF65-F5344CB8AC3E}">
        <p14:creationId xmlns:p14="http://schemas.microsoft.com/office/powerpoint/2010/main" val="290262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432892"/>
              </p:ext>
            </p:extLst>
          </p:nvPr>
        </p:nvGraphicFramePr>
        <p:xfrm>
          <a:off x="251520" y="1844824"/>
          <a:ext cx="8712968" cy="45817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66356"/>
                <a:gridCol w="1666293"/>
                <a:gridCol w="1584176"/>
                <a:gridCol w="1296143"/>
              </a:tblGrid>
              <a:tr h="739340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Felhívás neve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Keret Mrd Ft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Beérkezett kérelem (db)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Forrásigény (Mrd Ft)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00714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Éghajlatváltozáshoz kapcsolódó és időjárási kockázatok megelőzését szolgáló beruházások támogatása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4,72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182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3,15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820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Agrár-erdészeti rendszerek létrehozása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1,76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0714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A fiatal mezőgazdasági termelők számára nyújtott induló támogatás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37,75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2872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35,59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0714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Vízvédelmi célú nem termelő beruházások: létesítmények kialakítása, fejlesztése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1,38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00714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Nem mezőgazdasági tevékenységek </a:t>
                      </a:r>
                      <a:r>
                        <a:rPr lang="hu-HU" sz="1300" b="1" u="none" strike="noStrike" dirty="0" smtClean="0">
                          <a:effectLst/>
                        </a:rPr>
                        <a:t>beindítására</a:t>
                      </a:r>
                      <a:r>
                        <a:rPr lang="hu-HU" sz="1300" b="1" u="none" strike="noStrike" baseline="0" dirty="0" smtClean="0">
                          <a:effectLst/>
                        </a:rPr>
                        <a:t> és fejlesztésére irányuló beruházások támogatása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35,94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820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Erdő-környezetvédelmi kifizetések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6,61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03147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Az erdei ökoszisztémák ellenálló képességének és környezeti értékének növelését célzó beruházások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4,70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itle 3"/>
          <p:cNvSpPr txBox="1">
            <a:spLocks/>
          </p:cNvSpPr>
          <p:nvPr/>
        </p:nvSpPr>
        <p:spPr>
          <a:xfrm>
            <a:off x="-11558" y="836712"/>
            <a:ext cx="7391870" cy="83099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 fontAlgn="ctr"/>
            <a:r>
              <a:rPr lang="hu-HU" sz="2400" dirty="0">
                <a:solidFill>
                  <a:schemeClr val="bg1"/>
                </a:solidFill>
              </a:rPr>
              <a:t>A Vidékfejlesztési Program nyitva lévő felhívásai, amelyekben kötelezettségvállalás még nem történt</a:t>
            </a:r>
          </a:p>
        </p:txBody>
      </p:sp>
    </p:spTree>
    <p:extLst>
      <p:ext uri="{BB962C8B-B14F-4D97-AF65-F5344CB8AC3E}">
        <p14:creationId xmlns:p14="http://schemas.microsoft.com/office/powerpoint/2010/main" val="1912064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468896"/>
              </p:ext>
            </p:extLst>
          </p:nvPr>
        </p:nvGraphicFramePr>
        <p:xfrm>
          <a:off x="323528" y="1700808"/>
          <a:ext cx="8496944" cy="4857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50332"/>
                <a:gridCol w="1018221"/>
                <a:gridCol w="1800200"/>
                <a:gridCol w="1728191"/>
              </a:tblGrid>
              <a:tr h="786111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Felhívás neve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Keret Mrd Ft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Meghirdetés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Támogatási kérelem benyújtásának időpontja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5856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Helyi termékértékesítést szolgáló piacok infrastrukturális fejlesztése, közétkeztetés fejlesztése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12,64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2017. Február 16.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2017.</a:t>
                      </a:r>
                      <a:r>
                        <a:rPr lang="hu-H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május 22. – 2019. május 22.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871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Erdészeti technológiákra, valamint erdei termékek feldolgozására és piaci értékesítésére irányuló beruházások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2017. Március 27.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2017. június 1. - 2017. december 4.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871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Mezőgazdasági, erdőgazdálkodási és élelmiszer-feldolgozáshoz kapcsolódó egyéni és csoportos szaktanácsadás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13,91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2017. Március 28.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2017. július 1. -</a:t>
                      </a:r>
                      <a:r>
                        <a:rPr lang="hu-H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hu-H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2017. december 29.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856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Szakmai tanulmányutak, csereprogramok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1,53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2017. Március 28.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2017. május 2. – 2017. november 30.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856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Erdei ökoszisztémák térítésmentesen nyújtott közjóléti funkcióinak fejlesztése 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1,61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2017. Március 29.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2017. május 31. – 2019. március 29.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856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A fenntarthatóságot célzó tájgazdálkodás, terület-és </a:t>
                      </a:r>
                      <a:r>
                        <a:rPr lang="hu-HU" sz="1300" b="1" u="none" strike="noStrike" dirty="0" err="1">
                          <a:effectLst/>
                        </a:rPr>
                        <a:t>tájhasználatváltás</a:t>
                      </a:r>
                      <a:r>
                        <a:rPr lang="hu-HU" sz="1300" b="1" u="none" strike="noStrike" dirty="0">
                          <a:effectLst/>
                        </a:rPr>
                        <a:t> együttműködései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2017. Március 30.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2017. június</a:t>
                      </a:r>
                      <a:r>
                        <a:rPr lang="hu-H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 – 2018. július 2.</a:t>
                      </a:r>
                      <a:endParaRPr lang="hu-H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9229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Innovációs operatív csoportok létrehozása és az innovatív projekt megvalósításához szükséges beruházás támogatása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24,95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2017. Március 30.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2017. május 30. – 2017. november 30.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itle 3"/>
          <p:cNvSpPr txBox="1">
            <a:spLocks/>
          </p:cNvSpPr>
          <p:nvPr/>
        </p:nvSpPr>
        <p:spPr>
          <a:xfrm>
            <a:off x="1180" y="692696"/>
            <a:ext cx="6192688" cy="83099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 fontAlgn="ctr"/>
            <a:r>
              <a:rPr lang="hu-HU" sz="2400" dirty="0">
                <a:solidFill>
                  <a:schemeClr val="bg1"/>
                </a:solidFill>
                <a:latin typeface="Calibri"/>
              </a:rPr>
              <a:t>Vidékfejlesztési Program megjelent, de még nem benyújtható felhívásai</a:t>
            </a:r>
            <a:endParaRPr lang="hu-H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791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963828"/>
              </p:ext>
            </p:extLst>
          </p:nvPr>
        </p:nvGraphicFramePr>
        <p:xfrm>
          <a:off x="251520" y="1988840"/>
          <a:ext cx="8496944" cy="39838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50332"/>
                <a:gridCol w="1018221"/>
                <a:gridCol w="1800200"/>
                <a:gridCol w="1728191"/>
              </a:tblGrid>
              <a:tr h="980648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Felhívás neve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Keret Mrd Ft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Meghirdetés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Támogatási kérelem benyújtásának időpontja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7204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LEADER – Helyi akciócsoportok együttműködési tevékenységeinek előkészítése és megvalósítása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1,92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2017. Március 30.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2017. június 27. – 2019. június 27.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7204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Szolidáris gazdálkodás és közösség által támogatott mezőgazdaság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1,30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2017. Március 30.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2017. június 2.</a:t>
                      </a:r>
                      <a:r>
                        <a:rPr lang="hu-H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– 2019. június 7.</a:t>
                      </a:r>
                      <a:endParaRPr lang="hu-H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96777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Együttműködések támogatása a rövid ellátási láncok és a helyi piacok kialakításáért, fejlesztéséért és promóciójáért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2017. Március 30.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2017. június 6. – 2019. június 5.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62369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 smtClean="0">
                          <a:effectLst/>
                        </a:rPr>
                        <a:t>Védett</a:t>
                      </a:r>
                      <a:r>
                        <a:rPr lang="hu-HU" sz="1300" b="1" u="none" strike="noStrike" baseline="0" dirty="0" smtClean="0">
                          <a:effectLst/>
                        </a:rPr>
                        <a:t> őshonos és veszélyeztetett mezőgazdasági állatfajták genetikai állományának ex situ és </a:t>
                      </a:r>
                      <a:r>
                        <a:rPr lang="hu-HU" sz="1300" b="1" u="none" strike="noStrike" baseline="0" dirty="0" err="1" smtClean="0">
                          <a:effectLst/>
                        </a:rPr>
                        <a:t>in</a:t>
                      </a:r>
                      <a:r>
                        <a:rPr lang="hu-HU" sz="1300" b="1" u="none" strike="noStrike" baseline="0" dirty="0" smtClean="0">
                          <a:effectLst/>
                        </a:rPr>
                        <a:t> vitro megőrzése, továbbá a g</a:t>
                      </a:r>
                      <a:r>
                        <a:rPr lang="hu-HU" sz="1300" b="1" u="none" strike="noStrike" dirty="0" smtClean="0">
                          <a:effectLst/>
                        </a:rPr>
                        <a:t>enetikai </a:t>
                      </a:r>
                      <a:r>
                        <a:rPr lang="hu-HU" sz="1300" b="1" u="none" strike="noStrike" dirty="0">
                          <a:effectLst/>
                        </a:rPr>
                        <a:t>beszűkülést megelőző tanácsadói tevékenységek támogatása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3,83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2017.</a:t>
                      </a:r>
                      <a:r>
                        <a:rPr lang="hu-HU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Március 30.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2017. június 1.</a:t>
                      </a:r>
                      <a:r>
                        <a:rPr lang="hu-H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– 2018. július 2.</a:t>
                      </a:r>
                      <a:endParaRPr lang="hu-H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itle 3"/>
          <p:cNvSpPr txBox="1">
            <a:spLocks/>
          </p:cNvSpPr>
          <p:nvPr/>
        </p:nvSpPr>
        <p:spPr>
          <a:xfrm>
            <a:off x="11059" y="980727"/>
            <a:ext cx="6552728" cy="83099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 fontAlgn="ctr"/>
            <a:r>
              <a:rPr lang="hu-HU" sz="2400" dirty="0" smtClean="0">
                <a:solidFill>
                  <a:schemeClr val="bg1"/>
                </a:solidFill>
              </a:rPr>
              <a:t>A </a:t>
            </a:r>
            <a:r>
              <a:rPr lang="hu-HU" sz="2400" dirty="0">
                <a:solidFill>
                  <a:schemeClr val="bg1"/>
                </a:solidFill>
              </a:rPr>
              <a:t>Vidékfejlesztési Program megjelent, de még nem benyújtható felhívásai</a:t>
            </a:r>
          </a:p>
        </p:txBody>
      </p:sp>
    </p:spTree>
    <p:extLst>
      <p:ext uri="{BB962C8B-B14F-4D97-AF65-F5344CB8AC3E}">
        <p14:creationId xmlns:p14="http://schemas.microsoft.com/office/powerpoint/2010/main" val="3839149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13005" y="686728"/>
            <a:ext cx="4536504" cy="76944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/>
            <a:endParaRPr lang="hu-HU" altLang="hu-HU" sz="1000" dirty="0" smtClean="0">
              <a:solidFill>
                <a:prstClr val="white"/>
              </a:solidFill>
              <a:latin typeface="Franklin Gothic Medium (Szövegtörzs)"/>
            </a:endParaRPr>
          </a:p>
          <a:p>
            <a:pPr algn="l"/>
            <a:r>
              <a:rPr lang="hu-HU" altLang="hu-HU" sz="2400" dirty="0" smtClean="0">
                <a:solidFill>
                  <a:prstClr val="white"/>
                </a:solidFill>
                <a:latin typeface="Franklin Gothic Medium (Szövegtörzs)"/>
              </a:rPr>
              <a:t>Programmódosítás - 2016. </a:t>
            </a:r>
          </a:p>
          <a:p>
            <a:pPr algn="l"/>
            <a:endParaRPr lang="hu-HU" altLang="hu-HU" sz="1000" dirty="0" smtClean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1331640" y="2276872"/>
            <a:ext cx="6624737" cy="439248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</a:schemeClr>
              </a:gs>
              <a:gs pos="71000">
                <a:schemeClr val="tx2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u="sng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Szakmai módosítások:</a:t>
            </a: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219 db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A módosítások okai:</a:t>
            </a:r>
          </a:p>
          <a:p>
            <a:pPr marL="742950" lvl="1" indent="-28575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Fogalmi lehatárolások pontosítása</a:t>
            </a:r>
          </a:p>
          <a:p>
            <a:pPr marL="742950" lvl="1" indent="-28575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Jogszabályokkal való összhang megteremtése</a:t>
            </a:r>
          </a:p>
          <a:p>
            <a:pPr marL="742950" lvl="1" indent="-28575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Szakmai tartalmú változtatások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hu-HU" sz="1000" b="1" dirty="0" smtClean="0">
              <a:solidFill>
                <a:schemeClr val="tx1"/>
              </a:solidFill>
              <a:latin typeface="Franklin Gothic Medium (Szövegtörzs)"/>
              <a:ea typeface="Verdana" pitchFamily="34" charset="0"/>
              <a:cs typeface="Verdana" pitchFamily="34" charset="0"/>
            </a:endParaRP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dirty="0" smtClean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</a:t>
            </a:r>
            <a:r>
              <a:rPr lang="hu-HU" sz="1600" b="1" u="sng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Pénzügyi módosítások</a:t>
            </a: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: 10 db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hu-HU" sz="1000" b="1" u="sng" dirty="0">
              <a:solidFill>
                <a:schemeClr val="tx1"/>
              </a:solidFill>
              <a:latin typeface="Franklin Gothic Medium (Szövegtörzs)"/>
              <a:ea typeface="Verdana" pitchFamily="34" charset="0"/>
              <a:cs typeface="Verdana" pitchFamily="34" charset="0"/>
            </a:endParaRP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</a:t>
            </a:r>
            <a:r>
              <a:rPr lang="hu-HU" sz="1600" b="1" u="sng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Indikátorok módosítása</a:t>
            </a: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: 60 db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hu-HU" sz="1000" b="1" u="sng" dirty="0">
              <a:solidFill>
                <a:schemeClr val="tx1"/>
              </a:solidFill>
              <a:latin typeface="Franklin Gothic Medium (Szövegtörzs)"/>
              <a:ea typeface="Verdana" pitchFamily="34" charset="0"/>
              <a:cs typeface="Verdana" pitchFamily="34" charset="0"/>
            </a:endParaRP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</a:t>
            </a:r>
            <a:r>
              <a:rPr lang="hu-HU" sz="1600" b="1" u="sng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Technikai módosítások</a:t>
            </a: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: 67 db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 A módosítások okai:</a:t>
            </a:r>
          </a:p>
          <a:p>
            <a:pPr marL="742950" lvl="1" indent="-28575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Szervezeti átalakulások átvezetése</a:t>
            </a:r>
          </a:p>
          <a:p>
            <a:pPr marL="742950" lvl="1" indent="-28575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hu-HU" sz="1600" b="1" dirty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Pontosítások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395536" y="1601978"/>
            <a:ext cx="6624737" cy="33855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4000">
                <a:schemeClr val="tx2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600" b="1" dirty="0" smtClean="0">
                <a:solidFill>
                  <a:prstClr val="black"/>
                </a:solidFill>
                <a:latin typeface="Franklin Gothic Medium (Szövegtörzs)"/>
              </a:rPr>
              <a:t>Hivatalosan benyújtásra került: 2017. május 5.</a:t>
            </a:r>
            <a:endParaRPr lang="hu-HU" sz="1600" b="1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185288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-33845" y="848035"/>
            <a:ext cx="4536504" cy="769441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endParaRPr lang="hu-HU" altLang="hu-HU" sz="1000" dirty="0" smtClean="0">
              <a:solidFill>
                <a:prstClr val="white"/>
              </a:solidFill>
              <a:latin typeface="Franklin Gothic Medium (Szövegtörzs)"/>
            </a:endParaRPr>
          </a:p>
          <a:p>
            <a:r>
              <a:rPr lang="hu-HU" altLang="hu-HU" sz="2400" dirty="0" smtClean="0">
                <a:solidFill>
                  <a:prstClr val="white"/>
                </a:solidFill>
                <a:latin typeface="Franklin Gothic Medium (Szövegtörzs)"/>
              </a:rPr>
              <a:t>A projektértékelési rendszer</a:t>
            </a:r>
          </a:p>
          <a:p>
            <a:endParaRPr lang="hu-HU" altLang="hu-HU" sz="1000" dirty="0">
              <a:solidFill>
                <a:prstClr val="white"/>
              </a:solidFill>
              <a:latin typeface="Franklin Gothic Medium (Szövegtörzs)"/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226765" y="3645024"/>
            <a:ext cx="8761933" cy="21895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dirty="0" smtClean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A beérkezett támogatási kérelmek jogosultsági ellenőrzéséért és a hiánypótlási felhívások elkészítéséért a Magyar Államkincstár a felelős.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kern="1200" dirty="0" smtClean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A támogatási kérelmek egy zárt informatikai rendszer segítségével kisorsolásra kerülnek két, egymástól független értékelőnek, akik elvégzik azok tartalmi értékelését.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dirty="0" smtClean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A projektértékelők munkájának minőségbiztosítását az Irányító Hatóság végzi.</a:t>
            </a:r>
          </a:p>
          <a:p>
            <a:pPr lvl="0" algn="just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u-HU" sz="1600" b="1" dirty="0" smtClean="0">
                <a:solidFill>
                  <a:schemeClr val="tx1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Az értékelők által adott pontszámok és az indoklások hozzáférhetővé válnak a támogatási kérelmet benyújtók számára.</a:t>
            </a:r>
          </a:p>
        </p:txBody>
      </p:sp>
      <p:sp>
        <p:nvSpPr>
          <p:cNvPr id="11" name="Szövegdoboz 10"/>
          <p:cNvSpPr txBox="1"/>
          <p:nvPr/>
        </p:nvSpPr>
        <p:spPr>
          <a:xfrm>
            <a:off x="239738" y="2060848"/>
            <a:ext cx="8761933" cy="12926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hu-HU" sz="1600" b="1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A rendszer legfontosabb célja: egy olyan új projektértékelői rendszer kialakítása, amely:</a:t>
            </a:r>
          </a:p>
          <a:p>
            <a:pPr marL="285750" indent="-285750" algn="just">
              <a:buFontTx/>
              <a:buChar char="-"/>
            </a:pPr>
            <a:r>
              <a:rPr lang="hu-HU" sz="1600" b="1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Világos és átlátható;</a:t>
            </a:r>
          </a:p>
          <a:p>
            <a:pPr marL="285750" indent="-285750" algn="just">
              <a:buFontTx/>
              <a:buChar char="-"/>
            </a:pPr>
            <a:r>
              <a:rPr lang="hu-HU" sz="1600" b="1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Piaci befolyástól mentes;</a:t>
            </a:r>
          </a:p>
          <a:p>
            <a:pPr marL="285750" indent="-285750" algn="just">
              <a:buFontTx/>
              <a:buChar char="-"/>
            </a:pPr>
            <a:r>
              <a:rPr lang="hu-HU" sz="1600" b="1" dirty="0" smtClean="0">
                <a:solidFill>
                  <a:prstClr val="black"/>
                </a:solidFill>
                <a:latin typeface="Franklin Gothic Medium (Szövegtörzs)"/>
                <a:ea typeface="Verdana" pitchFamily="34" charset="0"/>
                <a:cs typeface="Verdana" pitchFamily="34" charset="0"/>
              </a:rPr>
              <a:t>Felkészült és tapasztalt szakértői bázison alapul.</a:t>
            </a:r>
            <a:endParaRPr lang="hu-HU" sz="1400" dirty="0" smtClean="0">
              <a:solidFill>
                <a:prstClr val="black"/>
              </a:solidFill>
              <a:latin typeface="Franklin Gothic Medium (Szövegtörzs)"/>
              <a:ea typeface="Verdana" pitchFamily="34" charset="0"/>
              <a:cs typeface="Verdana" pitchFamily="34" charset="0"/>
            </a:endParaRPr>
          </a:p>
          <a:p>
            <a:endParaRPr lang="hu-HU" sz="1400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390643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/>
          <p:cNvSpPr txBox="1">
            <a:spLocks/>
          </p:cNvSpPr>
          <p:nvPr/>
        </p:nvSpPr>
        <p:spPr bwMode="auto">
          <a:xfrm>
            <a:off x="-34023" y="826841"/>
            <a:ext cx="5099496" cy="800219"/>
          </a:xfrm>
          <a:prstGeom prst="rect">
            <a:avLst/>
          </a:prstGeom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algn="ctr">
              <a:spcBef>
                <a:spcPct val="0"/>
              </a:spcBef>
              <a:buNone/>
              <a:defRPr sz="2600" b="1">
                <a:solidFill>
                  <a:srgbClr val="0D110F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endParaRPr lang="hu-HU" sz="1000" dirty="0" smtClean="0"/>
          </a:p>
          <a:p>
            <a:r>
              <a:rPr lang="hu-HU" dirty="0" smtClean="0"/>
              <a:t>Projektértékelés folyamata</a:t>
            </a:r>
          </a:p>
          <a:p>
            <a:endParaRPr lang="hu-HU" sz="1000" b="0" dirty="0">
              <a:solidFill>
                <a:schemeClr val="tx1"/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02472136"/>
              </p:ext>
            </p:extLst>
          </p:nvPr>
        </p:nvGraphicFramePr>
        <p:xfrm>
          <a:off x="611560" y="1844824"/>
          <a:ext cx="799288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Lefelé nyíl 8"/>
          <p:cNvSpPr/>
          <p:nvPr/>
        </p:nvSpPr>
        <p:spPr>
          <a:xfrm>
            <a:off x="4419872" y="3284984"/>
            <a:ext cx="288032" cy="28803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3" name="Lefelé nyíl 12"/>
          <p:cNvSpPr/>
          <p:nvPr/>
        </p:nvSpPr>
        <p:spPr>
          <a:xfrm>
            <a:off x="4419872" y="4005064"/>
            <a:ext cx="288032" cy="28803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4" name="Lefelé nyíl 13"/>
          <p:cNvSpPr/>
          <p:nvPr/>
        </p:nvSpPr>
        <p:spPr>
          <a:xfrm>
            <a:off x="4419872" y="4869160"/>
            <a:ext cx="288032" cy="28803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5" name="Lefelé nyíl 14"/>
          <p:cNvSpPr/>
          <p:nvPr/>
        </p:nvSpPr>
        <p:spPr>
          <a:xfrm>
            <a:off x="4419872" y="5733256"/>
            <a:ext cx="288032" cy="28803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6151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2195736" y="840617"/>
            <a:ext cx="4536504" cy="461665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r>
              <a:rPr lang="hu-HU" altLang="hu-HU" sz="2400" dirty="0" smtClean="0">
                <a:solidFill>
                  <a:prstClr val="white"/>
                </a:solidFill>
                <a:latin typeface="Franklin Gothic Medium (Szövegtörzs)"/>
              </a:rPr>
              <a:t>Projektértékelés állapota</a:t>
            </a: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531590"/>
              </p:ext>
            </p:extLst>
          </p:nvPr>
        </p:nvGraphicFramePr>
        <p:xfrm>
          <a:off x="611560" y="1988840"/>
          <a:ext cx="7704855" cy="43025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57216"/>
                <a:gridCol w="2347639"/>
              </a:tblGrid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1" u="none" strike="noStrike" dirty="0" smtClean="0">
                          <a:effectLst/>
                          <a:latin typeface="Franklin Gothic Medium (Szövegtörzs)"/>
                        </a:rPr>
                        <a:t>Vidékfejlesztési Program</a:t>
                      </a:r>
                      <a:endParaRPr lang="hu-HU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600" b="1" u="none" strike="noStrike" dirty="0" smtClean="0">
                          <a:effectLst/>
                          <a:latin typeface="Franklin Gothic Medium (Szövegtörzs)"/>
                        </a:rPr>
                        <a:t>Projektek</a:t>
                      </a:r>
                      <a:endParaRPr lang="hu-HU" sz="16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667609"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Értékelés alatt lévő projektek száma</a:t>
                      </a:r>
                      <a:endParaRPr lang="hu-HU" sz="1800" b="0" i="0" u="none" strike="noStrike" dirty="0">
                        <a:solidFill>
                          <a:srgbClr val="0D0D0D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1043 db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742676"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Értékelés alatt lévő projektek igényelt támogatása </a:t>
                      </a:r>
                      <a:endParaRPr lang="hu-HU" sz="1800" b="0" i="0" u="none" strike="noStrike" dirty="0">
                        <a:solidFill>
                          <a:srgbClr val="0D0D0D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109,3 Mrd Ft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Irányító</a:t>
                      </a:r>
                      <a:r>
                        <a:rPr lang="hu-HU" sz="1800" b="0" u="none" strike="noStrike" baseline="0" dirty="0" smtClean="0">
                          <a:effectLst/>
                          <a:latin typeface="Franklin Gothic Medium (Szövegtörzs)"/>
                        </a:rPr>
                        <a:t> </a:t>
                      </a:r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Hatóságnál minőség biztosításon lévő projektek száma</a:t>
                      </a:r>
                      <a:endParaRPr lang="hu-HU" sz="1800" b="0" i="0" u="none" strike="noStrike" dirty="0">
                        <a:solidFill>
                          <a:srgbClr val="0D0D0D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1557 db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575415"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Irányító Hatóságnál minőség biztosításon lévő projektek igényelt támogatása </a:t>
                      </a:r>
                      <a:endParaRPr lang="hu-HU" sz="1800" b="0" i="0" u="none" strike="noStrike" dirty="0">
                        <a:solidFill>
                          <a:srgbClr val="0D0D0D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106,3 Mrd</a:t>
                      </a:r>
                      <a:r>
                        <a:rPr lang="hu-HU" sz="1800" b="0" u="none" strike="noStrike" baseline="0" dirty="0" smtClean="0">
                          <a:effectLst/>
                          <a:latin typeface="Franklin Gothic Medium (Szövegtörzs)"/>
                        </a:rPr>
                        <a:t> Ft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606588"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Lezárt értékeléssel rendelkező projektek száma</a:t>
                      </a:r>
                      <a:endParaRPr lang="hu-HU" sz="1800" b="0" i="0" u="none" strike="noStrike" dirty="0">
                        <a:solidFill>
                          <a:srgbClr val="0D0D0D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285 db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520261">
                <a:tc>
                  <a:txBody>
                    <a:bodyPr/>
                    <a:lstStyle/>
                    <a:p>
                      <a:pPr algn="l" fontAlgn="ctr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Lezárt értékeléssel rendelkező projektek igényelt támogatása </a:t>
                      </a:r>
                      <a:endParaRPr lang="hu-HU" sz="1800" b="0" i="0" u="none" strike="noStrike" dirty="0">
                        <a:solidFill>
                          <a:srgbClr val="0D0D0D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b="0" u="none" strike="noStrike" dirty="0" smtClean="0">
                          <a:effectLst/>
                          <a:latin typeface="Franklin Gothic Medium (Szövegtörzs)"/>
                        </a:rPr>
                        <a:t>9,1 Mrd Ft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9525" marR="9525" marT="9525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298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0" y="11883"/>
            <a:ext cx="6626432" cy="878773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2200" b="1" dirty="0" smtClean="0">
                <a:solidFill>
                  <a:schemeClr val="bg1"/>
                </a:solidFill>
                <a:latin typeface="Franklin Gothic Medium (Szövegtörzs)"/>
              </a:rPr>
              <a:t>Az agrár-vidékfejlesztési támogatások intézményrendszerének átalakítása</a:t>
            </a:r>
            <a:endParaRPr lang="hu-HU" sz="2200" dirty="0">
              <a:solidFill>
                <a:schemeClr val="bg1"/>
              </a:solidFill>
              <a:latin typeface="Franklin Gothic Medium (Szövegtörzs)"/>
            </a:endParaRPr>
          </a:p>
        </p:txBody>
      </p:sp>
      <p:sp>
        <p:nvSpPr>
          <p:cNvPr id="4" name="Alcím 2"/>
          <p:cNvSpPr txBox="1">
            <a:spLocks/>
          </p:cNvSpPr>
          <p:nvPr/>
        </p:nvSpPr>
        <p:spPr>
          <a:xfrm>
            <a:off x="0" y="890656"/>
            <a:ext cx="8712968" cy="343196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b="1" dirty="0" smtClean="0">
                <a:latin typeface="Franklin Gothic Medium (Szövegtörzs)"/>
              </a:rPr>
              <a:t>A 328/2016 (X.28.) Korm. rendelet alapján: </a:t>
            </a:r>
          </a:p>
          <a:p>
            <a:pPr marL="1080000" algn="just" eaLnBrk="0" hangingPunct="0">
              <a:defRPr/>
            </a:pPr>
            <a:r>
              <a:rPr lang="hu-HU" sz="1600" dirty="0">
                <a:latin typeface="Franklin Gothic Medium (Szövegtörzs)"/>
              </a:rPr>
              <a:t>2017. január </a:t>
            </a:r>
            <a:r>
              <a:rPr lang="hu-HU" sz="1600" dirty="0" smtClean="0">
                <a:latin typeface="Franklin Gothic Medium (Szövegtörzs)"/>
              </a:rPr>
              <a:t>1-el </a:t>
            </a:r>
            <a:r>
              <a:rPr lang="hu-HU" sz="1600" dirty="0">
                <a:latin typeface="Franklin Gothic Medium (Szövegtörzs)"/>
              </a:rPr>
              <a:t>a</a:t>
            </a:r>
            <a:r>
              <a:rPr lang="hu-HU" sz="1600" dirty="0" smtClean="0">
                <a:latin typeface="Franklin Gothic Medium (Szövegtörzs)"/>
              </a:rPr>
              <a:t> Mezőgazdasági és Vidékfejlesztési Hivatal (MVH) jogutódlással megszűnt. Az MVH általános jogutódja a </a:t>
            </a:r>
            <a:r>
              <a:rPr lang="hu-HU" sz="1600" b="1" dirty="0" smtClean="0">
                <a:latin typeface="Franklin Gothic Medium (Szövegtörzs)"/>
              </a:rPr>
              <a:t>Magyar Államkincstár</a:t>
            </a:r>
          </a:p>
          <a:p>
            <a:pPr marL="1080000" algn="just" eaLnBrk="0" hangingPunct="0">
              <a:defRPr/>
            </a:pPr>
            <a:r>
              <a:rPr lang="hu-HU" sz="1600" dirty="0" smtClean="0">
                <a:latin typeface="Franklin Gothic Medium (Szövegtörzs)"/>
              </a:rPr>
              <a:t>A területi kezelésű kérelemkezelési, helyszíni ellenőrzési, megyei ügyfélszolgálati feladatok, továbbá a kölcsönös megfeleltetéssel összefüggő ellenőrzési feladatok tekintetében az MVH megyei kirendeltségeinek feladatait 2017. január 1-től a </a:t>
            </a:r>
            <a:r>
              <a:rPr lang="hu-HU" sz="1600" b="1" dirty="0" smtClean="0">
                <a:latin typeface="Franklin Gothic Medium (Szövegtörzs)"/>
              </a:rPr>
              <a:t>megyei</a:t>
            </a:r>
            <a:r>
              <a:rPr lang="hu-HU" sz="1600" dirty="0" smtClean="0">
                <a:latin typeface="Franklin Gothic Medium (Szövegtörzs)"/>
              </a:rPr>
              <a:t> </a:t>
            </a:r>
            <a:r>
              <a:rPr lang="hu-HU" sz="1600" b="1" dirty="0" smtClean="0">
                <a:latin typeface="Franklin Gothic Medium (Szövegtörzs)"/>
              </a:rPr>
              <a:t>Kormányhivatalok</a:t>
            </a:r>
            <a:r>
              <a:rPr lang="hu-HU" sz="1600" dirty="0" smtClean="0">
                <a:latin typeface="Franklin Gothic Medium (Szövegtörzs)"/>
              </a:rPr>
              <a:t> látják el</a:t>
            </a: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 smtClean="0">
                <a:latin typeface="Franklin Gothic Medium (Szövegtörzs)"/>
              </a:rPr>
              <a:t>A Magyar Államkincstár 2016. december 27-én megkapta a kifizetésekhez szükséges feltételes akkreditációt</a:t>
            </a: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 smtClean="0">
                <a:latin typeface="Franklin Gothic Medium (Szövegtörzs)"/>
              </a:rPr>
              <a:t>A végleges akkreditációt 2017. október 15-ig kell megkapnia megszereznie. Az eljárás folyamatban van.</a:t>
            </a: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 smtClean="0">
                <a:latin typeface="Franklin Gothic Medium (Szövegtörzs)"/>
              </a:rPr>
              <a:t>Az EMVA Illetékes </a:t>
            </a:r>
            <a:r>
              <a:rPr lang="hu-HU" sz="1600" dirty="0">
                <a:latin typeface="Franklin Gothic Medium (Szövegtörzs)"/>
              </a:rPr>
              <a:t>H</a:t>
            </a:r>
            <a:r>
              <a:rPr lang="hu-HU" sz="1600" dirty="0" smtClean="0">
                <a:latin typeface="Franklin Gothic Medium (Szövegtörzs)"/>
              </a:rPr>
              <a:t>atósága a Miniszterelnökség lett (korábban: Földművelésügyi Minisztérium).</a:t>
            </a: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>
                <a:latin typeface="Franklin Gothic Medium (Szövegtörzs)"/>
              </a:rPr>
              <a:t>A MÁK a Kifizető Ügynökségi és Közbenső Szervezeti feladatokat látja </a:t>
            </a:r>
            <a:r>
              <a:rPr lang="hu-HU" sz="1600" dirty="0" smtClean="0">
                <a:latin typeface="Franklin Gothic Medium (Szövegtörzs)"/>
              </a:rPr>
              <a:t>el</a:t>
            </a: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>
                <a:latin typeface="Franklin Gothic Medium (Szövegtörzs)"/>
              </a:rPr>
              <a:t>Az integrálódás csak a debreceni kirendeltség esetében jelentett </a:t>
            </a:r>
            <a:r>
              <a:rPr lang="hu-HU" sz="1600" dirty="0" smtClean="0">
                <a:latin typeface="Franklin Gothic Medium (Szövegtörzs)"/>
              </a:rPr>
              <a:t>helyváltozást</a:t>
            </a:r>
            <a:r>
              <a:rPr lang="hu-HU" sz="1600" dirty="0">
                <a:latin typeface="Franklin Gothic Medium (Szövegtörzs)"/>
              </a:rPr>
              <a:t>. A többi esetben a munkavégzés helyszíne változatlan maradt. </a:t>
            </a:r>
            <a:endParaRPr lang="hu-HU" sz="1600" dirty="0" smtClean="0">
              <a:latin typeface="Franklin Gothic Medium (Szövegtörzs)"/>
            </a:endParaRP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r>
              <a:rPr lang="hu-HU" sz="1600" dirty="0">
                <a:latin typeface="Franklin Gothic Medium (Szövegtörzs)"/>
              </a:rPr>
              <a:t>A korábbi MVH megyei kirendeltségen folyó ügyfélszolgálatnak megfelelő módon történik a megyei kormányhivatalokban az ügyintézés.</a:t>
            </a:r>
            <a:endParaRPr lang="hu-HU" sz="1600" dirty="0" smtClean="0">
              <a:latin typeface="Franklin Gothic Medium (Szövegtörzs)"/>
            </a:endParaRP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endParaRPr lang="hu-HU" sz="1600" dirty="0" smtClean="0">
              <a:latin typeface="Franklin Gothic Medium (Szövegtörzs)"/>
            </a:endParaRPr>
          </a:p>
          <a:p>
            <a:pPr algn="just" eaLnBrk="0" hangingPunct="0">
              <a:buFont typeface="Wingdings" panose="05000000000000000000" pitchFamily="2" charset="2"/>
              <a:buChar char="v"/>
              <a:defRPr/>
            </a:pPr>
            <a:endParaRPr lang="hu-HU" sz="1600" dirty="0">
              <a:latin typeface="Franklin Gothic Medium (Szövegtörzs)"/>
            </a:endParaRPr>
          </a:p>
        </p:txBody>
      </p:sp>
      <p:pic>
        <p:nvPicPr>
          <p:cNvPr id="5" name="Kép 10" descr="1534466-8783-450x277-MVHlogo_hir20110125_OE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333" y="4484851"/>
            <a:ext cx="1630608" cy="1019130"/>
          </a:xfrm>
          <a:prstGeom prst="rect">
            <a:avLst/>
          </a:prstGeom>
          <a:noFill/>
          <a:ln w="25400">
            <a:solidFill>
              <a:schemeClr val="accent3">
                <a:lumMod val="50000"/>
                <a:alpha val="44000"/>
              </a:schemeClr>
            </a:solidFill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14000"/>
              </a:prstClr>
            </a:outerShdw>
          </a:effectLst>
        </p:spPr>
      </p:pic>
      <p:sp>
        <p:nvSpPr>
          <p:cNvPr id="6" name="Jobbra nyíl 5"/>
          <p:cNvSpPr/>
          <p:nvPr/>
        </p:nvSpPr>
        <p:spPr>
          <a:xfrm>
            <a:off x="2772879" y="4709416"/>
            <a:ext cx="2448272" cy="720080"/>
          </a:xfrm>
          <a:prstGeom prst="rightArrow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7" name="Kép 6" descr="MAK 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83599" y="4559891"/>
            <a:ext cx="2877064" cy="1019130"/>
          </a:xfrm>
          <a:prstGeom prst="rect">
            <a:avLst/>
          </a:prstGeom>
          <a:ln w="31750">
            <a:solidFill>
              <a:schemeClr val="accent3">
                <a:lumMod val="50000"/>
                <a:alpha val="35000"/>
              </a:schemeClr>
            </a:solidFill>
          </a:ln>
        </p:spPr>
      </p:pic>
      <p:sp>
        <p:nvSpPr>
          <p:cNvPr id="8" name="Jobbra nyíl 7"/>
          <p:cNvSpPr/>
          <p:nvPr/>
        </p:nvSpPr>
        <p:spPr>
          <a:xfrm>
            <a:off x="2772879" y="5843681"/>
            <a:ext cx="2448272" cy="720080"/>
          </a:xfrm>
          <a:prstGeom prst="rightArrow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9" name="Kép 19" descr="Új kép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4458" y="5643106"/>
            <a:ext cx="1630608" cy="1121230"/>
          </a:xfrm>
          <a:prstGeom prst="rect">
            <a:avLst/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10" name="Kép 9" descr="korm hivata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483600" y="5748681"/>
            <a:ext cx="2877064" cy="1021071"/>
          </a:xfrm>
          <a:prstGeom prst="rect">
            <a:avLst/>
          </a:prstGeom>
          <a:ln w="31750">
            <a:solidFill>
              <a:schemeClr val="accent3">
                <a:lumMod val="50000"/>
                <a:alpha val="35000"/>
              </a:schemeClr>
            </a:solidFill>
          </a:ln>
        </p:spPr>
      </p:pic>
      <p:sp>
        <p:nvSpPr>
          <p:cNvPr id="2" name="Szövegdoboz 1"/>
          <p:cNvSpPr txBox="1"/>
          <p:nvPr/>
        </p:nvSpPr>
        <p:spPr>
          <a:xfrm>
            <a:off x="3017062" y="4603112"/>
            <a:ext cx="15776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dirty="0" smtClean="0">
                <a:latin typeface="Franklin Gothic Medium (Szövegtörzs)"/>
              </a:rPr>
              <a:t>671 munkavállaló</a:t>
            </a:r>
            <a:endParaRPr lang="hu-HU" sz="1400" dirty="0">
              <a:latin typeface="Franklin Gothic Medium (Szövegtörzs)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2980706" y="5749703"/>
            <a:ext cx="16503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400" dirty="0" smtClean="0">
                <a:latin typeface="Franklin Gothic Medium (Szövegtörzs)"/>
              </a:rPr>
              <a:t>1113 munkavállaló</a:t>
            </a:r>
            <a:endParaRPr lang="hu-HU" sz="1400" dirty="0"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286926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 txBox="1">
            <a:spLocks/>
          </p:cNvSpPr>
          <p:nvPr/>
        </p:nvSpPr>
        <p:spPr bwMode="auto">
          <a:xfrm>
            <a:off x="1677968" y="764704"/>
            <a:ext cx="6912769" cy="864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3000" b="1" dirty="0">
                <a:solidFill>
                  <a:srgbClr val="3E3D2D"/>
                </a:solidFill>
                <a:latin typeface="Franklin Gothic Medium"/>
                <a:ea typeface="Verdana" pitchFamily="34" charset="0"/>
                <a:cs typeface="Verdana" pitchFamily="34" charset="0"/>
              </a:rPr>
              <a:t>Köszönöm megtisztelő figyelmüket!</a:t>
            </a:r>
          </a:p>
        </p:txBody>
      </p:sp>
      <p:sp>
        <p:nvSpPr>
          <p:cNvPr id="39939" name="Subtitle 2"/>
          <p:cNvSpPr>
            <a:spLocks/>
          </p:cNvSpPr>
          <p:nvPr/>
        </p:nvSpPr>
        <p:spPr bwMode="auto">
          <a:xfrm>
            <a:off x="1979613" y="2420938"/>
            <a:ext cx="5184775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763230494"/>
              </p:ext>
            </p:extLst>
          </p:nvPr>
        </p:nvGraphicFramePr>
        <p:xfrm>
          <a:off x="2987824" y="1652825"/>
          <a:ext cx="599038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Szövegdoboz 8"/>
          <p:cNvSpPr txBox="1"/>
          <p:nvPr/>
        </p:nvSpPr>
        <p:spPr>
          <a:xfrm>
            <a:off x="311022" y="2557095"/>
            <a:ext cx="45365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600" dirty="0" smtClean="0">
                <a:solidFill>
                  <a:srgbClr val="FEA022">
                    <a:lumMod val="50000"/>
                  </a:srgbClr>
                </a:solidFill>
              </a:rPr>
              <a:t>Miniszterelnökség</a:t>
            </a:r>
          </a:p>
          <a:p>
            <a:pPr algn="ctr"/>
            <a:r>
              <a:rPr lang="hu-HU" sz="1600" dirty="0" smtClean="0">
                <a:solidFill>
                  <a:srgbClr val="FEA022">
                    <a:lumMod val="50000"/>
                  </a:srgbClr>
                </a:solidFill>
              </a:rPr>
              <a:t>Agrár-vidékfejlesztési Programokért Felelős Helyettes  Államtitkárság</a:t>
            </a:r>
          </a:p>
          <a:p>
            <a:pPr algn="ctr"/>
            <a:r>
              <a:rPr lang="hu-HU" sz="1600" dirty="0" smtClean="0">
                <a:solidFill>
                  <a:srgbClr val="FEA022">
                    <a:lumMod val="50000"/>
                  </a:srgbClr>
                </a:solidFill>
              </a:rPr>
              <a:t>6000 Kecskemét, Ipoly u. 1/a.</a:t>
            </a:r>
            <a:endParaRPr lang="hu-HU" sz="1600" dirty="0">
              <a:solidFill>
                <a:srgbClr val="FEA022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467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136506"/>
              </p:ext>
            </p:extLst>
          </p:nvPr>
        </p:nvGraphicFramePr>
        <p:xfrm>
          <a:off x="179512" y="1628800"/>
          <a:ext cx="8712968" cy="4392464"/>
        </p:xfrm>
        <a:graphic>
          <a:graphicData uri="http://schemas.openxmlformats.org/drawingml/2006/table">
            <a:tbl>
              <a:tblPr/>
              <a:tblGrid>
                <a:gridCol w="2854534"/>
                <a:gridCol w="390009"/>
                <a:gridCol w="2674593"/>
                <a:gridCol w="2793832"/>
              </a:tblGrid>
              <a:tr h="343019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Megjelent pályázatok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809889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Állapot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db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Meghirdetett keretösszeg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ctr"/>
                      <a:r>
                        <a:rPr lang="hu-H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(</a:t>
                      </a:r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Mrd Ft)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ctr"/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(2017. I. </a:t>
                      </a:r>
                      <a:r>
                        <a:rPr lang="hu-H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né ÉFK </a:t>
                      </a:r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módosítás</a:t>
                      </a:r>
                      <a:r>
                        <a:rPr lang="hu-HU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 </a:t>
                      </a:r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szerint</a:t>
                      </a:r>
                      <a:r>
                        <a:rPr lang="hu-H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Keret aránya a VP-hez képest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ctr"/>
                      <a:r>
                        <a:rPr lang="hu-H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(</a:t>
                      </a:r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1296 Mrd Ft)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Megjelent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68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1 287,58 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99,3 %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Determináció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3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9,40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0,7 %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E</a:t>
                      </a:r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bből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Lezárt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30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823,68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63,5%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6996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Nyitott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27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393,37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30,3%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9926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Megjelent, de még nem nyitott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11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70,53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5,4 %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9926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Kötelezettségvállalás </a:t>
                      </a:r>
                      <a:endParaRPr lang="hu-HU" sz="1400" b="0" i="0" u="none" strike="noStrike" dirty="0" smtClean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(</a:t>
                      </a:r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determináció nélkül)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16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334,05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25,8%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39926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Kötelezettségvállalás determinációval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43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477,57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36,8%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Szövegdoboz 6"/>
          <p:cNvSpPr txBox="1"/>
          <p:nvPr/>
        </p:nvSpPr>
        <p:spPr>
          <a:xfrm>
            <a:off x="0" y="764704"/>
            <a:ext cx="6084168" cy="769441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2200" b="1" dirty="0" smtClean="0">
                <a:solidFill>
                  <a:prstClr val="white"/>
                </a:solidFill>
              </a:rPr>
              <a:t>A Vidékfejlesztési Program végrehajtása </a:t>
            </a:r>
          </a:p>
          <a:p>
            <a:r>
              <a:rPr lang="hu-HU" sz="2200" b="1" dirty="0" smtClean="0">
                <a:solidFill>
                  <a:prstClr val="white"/>
                </a:solidFill>
              </a:rPr>
              <a:t>2017. májusi adatok szerint</a:t>
            </a:r>
            <a:endParaRPr lang="hu-HU" sz="22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04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zövegdoboz 8"/>
          <p:cNvSpPr txBox="1"/>
          <p:nvPr/>
        </p:nvSpPr>
        <p:spPr>
          <a:xfrm>
            <a:off x="107504" y="620688"/>
            <a:ext cx="6372200" cy="1077218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hu-HU" sz="1000" b="1" dirty="0" smtClean="0">
              <a:solidFill>
                <a:prstClr val="white"/>
              </a:solidFill>
              <a:latin typeface="Franklin Gothic Medium (Szövegtörzs)"/>
            </a:endParaRPr>
          </a:p>
          <a:p>
            <a:r>
              <a:rPr lang="hu-HU" sz="2200" b="1" dirty="0" smtClean="0">
                <a:solidFill>
                  <a:prstClr val="white"/>
                </a:solidFill>
                <a:latin typeface="Franklin Gothic Medium (Szövegtörzs)"/>
              </a:rPr>
              <a:t>A Vidékfejlesztési Program végrehajtása </a:t>
            </a:r>
          </a:p>
          <a:p>
            <a:r>
              <a:rPr lang="hu-HU" sz="2200" b="1" dirty="0" smtClean="0">
                <a:solidFill>
                  <a:prstClr val="white"/>
                </a:solidFill>
                <a:latin typeface="Franklin Gothic Medium (Szövegtörzs)"/>
              </a:rPr>
              <a:t>2017. májusi adatok szerint</a:t>
            </a:r>
          </a:p>
          <a:p>
            <a:pPr algn="ctr"/>
            <a:endParaRPr lang="hu-HU" sz="1000" b="1" dirty="0">
              <a:solidFill>
                <a:prstClr val="white"/>
              </a:solidFill>
              <a:latin typeface="Franklin Gothic Medium (Szövegtörzs)"/>
            </a:endParaRPr>
          </a:p>
        </p:txBody>
      </p:sp>
      <p:graphicFrame>
        <p:nvGraphicFramePr>
          <p:cNvPr id="10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064357"/>
              </p:ext>
            </p:extLst>
          </p:nvPr>
        </p:nvGraphicFramePr>
        <p:xfrm>
          <a:off x="467544" y="1772816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709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5496" y="24609"/>
            <a:ext cx="5760640" cy="76470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hu-HU" sz="2000" b="1" dirty="0" smtClean="0">
                <a:latin typeface="Franklin Gothic Medium (Szövegtörzs)"/>
              </a:rPr>
              <a:t>Kötelezettségvállalt felhívások</a:t>
            </a:r>
            <a:br>
              <a:rPr lang="hu-HU" sz="2000" b="1" dirty="0" smtClean="0">
                <a:latin typeface="Franklin Gothic Medium (Szövegtörzs)"/>
              </a:rPr>
            </a:br>
            <a:r>
              <a:rPr lang="hu-HU" sz="2000" b="1" dirty="0" smtClean="0">
                <a:latin typeface="Franklin Gothic Medium (Szövegtörzs)"/>
              </a:rPr>
              <a:t>2017. májusi adatok szerint</a:t>
            </a:r>
            <a:endParaRPr lang="hu-HU" sz="2000" b="1" dirty="0">
              <a:latin typeface="Franklin Gothic Medium (Szövegtörzs)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35496" y="6156012"/>
            <a:ext cx="83529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000" dirty="0">
                <a:latin typeface="Franklin Gothic Medium (Szövegtörzs)"/>
              </a:rPr>
              <a:t>*A kötelezettségvállalás során a többségi állami tulajdonban lévő támogatottak forrásigénye is lekötésre került, mivel ezekre vonatkozóan </a:t>
            </a:r>
            <a:r>
              <a:rPr lang="hu-HU" sz="1000" dirty="0" smtClean="0">
                <a:latin typeface="Franklin Gothic Medium (Szövegtörzs)"/>
              </a:rPr>
              <a:t>forráselszabadítás </a:t>
            </a:r>
            <a:r>
              <a:rPr lang="hu-HU" sz="1000" dirty="0">
                <a:latin typeface="Franklin Gothic Medium (Szövegtörzs)"/>
              </a:rPr>
              <a:t>még nem történt, a támogatási összeg ezt </a:t>
            </a:r>
            <a:r>
              <a:rPr lang="hu-HU" sz="1000" dirty="0" smtClean="0">
                <a:latin typeface="Franklin Gothic Medium (Szövegtörzs)"/>
              </a:rPr>
              <a:t>tartalmazza.</a:t>
            </a:r>
            <a:endParaRPr lang="hu-HU" sz="1000" dirty="0">
              <a:latin typeface="Franklin Gothic Medium (Szövegtörzs)"/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35496" y="6510536"/>
            <a:ext cx="861087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000" dirty="0">
                <a:latin typeface="Franklin Gothic Medium (Szövegtörzs)"/>
              </a:rPr>
              <a:t>**Mezőgazdasági kisüzemek fejlesztése esetén még folyamatos a </a:t>
            </a:r>
            <a:r>
              <a:rPr lang="hu-HU" sz="1000" dirty="0" smtClean="0">
                <a:latin typeface="Franklin Gothic Medium (Szövegtörzs)"/>
              </a:rPr>
              <a:t>benyújtás. </a:t>
            </a:r>
            <a:endParaRPr lang="hu-HU" sz="1000" dirty="0">
              <a:latin typeface="Franklin Gothic Medium (Szövegtörzs)"/>
            </a:endParaRPr>
          </a:p>
        </p:txBody>
      </p:sp>
      <p:graphicFrame>
        <p:nvGraphicFramePr>
          <p:cNvPr id="9" name="Tartalom helye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2271796"/>
              </p:ext>
            </p:extLst>
          </p:nvPr>
        </p:nvGraphicFramePr>
        <p:xfrm>
          <a:off x="179512" y="1124744"/>
          <a:ext cx="8640960" cy="45952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6304"/>
                <a:gridCol w="648072"/>
                <a:gridCol w="648072"/>
                <a:gridCol w="648072"/>
                <a:gridCol w="936104"/>
                <a:gridCol w="720080"/>
                <a:gridCol w="576064"/>
                <a:gridCol w="1152128"/>
                <a:gridCol w="576064"/>
              </a:tblGrid>
              <a:tr h="1307279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Kötelezettségvállalt felhívások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Beérkezett kérelem db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Támogatott kérelem db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Forráshiány miatt elutasított db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Egyéb ok miatt nem támogatott kérelem (pl. visszavonás, jogosultsági ellenőrzés, </a:t>
                      </a:r>
                      <a:r>
                        <a:rPr lang="hu-HU" sz="9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stb</a:t>
                      </a:r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) db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Többségi állami tulajdonban lévő - nem támogatott db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Ügyintézés alatt db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Támogatott összeg (Ft)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Támogatás aránya (%)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Agrár-környezetgazdálkodás *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18 188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9 686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8 378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107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17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           203 331 225 616    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53%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Ökológiai gazdálkodásra történő áttérés és fenntartás*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2 242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2 191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34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17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              62 249 619 971    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98%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LEADER – HFS elkészítése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104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104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                   960 000 000    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100%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Trágyatároló építése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707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283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345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79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                6 153 690 798    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40%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Mezőgazdasági kisüzemek fejlesztése**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1 289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213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4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340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732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   989 906 850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17%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Ritka és veszélyeztetett növényfajták ex situ megőrzése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38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14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2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16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6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   202 185 763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37%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Védett őshonos állatfajták in situ megőrzése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1 200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1 049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6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121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24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9 648 107 749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87%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TS Projekt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3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3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23 700 000 </a:t>
                      </a:r>
                      <a:r>
                        <a:rPr lang="hu-HU" sz="900" u="none" strike="noStrike" dirty="0" err="1">
                          <a:effectLst/>
                        </a:rPr>
                        <a:t>000</a:t>
                      </a:r>
                      <a:r>
                        <a:rPr lang="hu-HU" sz="900" u="none" strike="noStrike" dirty="0">
                          <a:effectLst/>
                        </a:rPr>
                        <a:t>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100%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LEADER - Működési és animációs költségek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104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104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7 895 310 155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100%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Mezőgazdasági biztosítás díjához nyújtott támogatás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16 295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10 971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5 237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24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63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3 697 108 044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67%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Tájékoztatási szolgáltatás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7 820 000 </a:t>
                      </a:r>
                      <a:r>
                        <a:rPr lang="hu-HU" sz="900" u="none" strike="noStrike" dirty="0" err="1">
                          <a:effectLst/>
                        </a:rPr>
                        <a:t>000</a:t>
                      </a:r>
                      <a:r>
                        <a:rPr lang="hu-HU" sz="900" u="none" strike="noStrike" dirty="0">
                          <a:effectLst/>
                        </a:rPr>
                        <a:t>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100%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312818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Kompenzációs kifizetések erdőgazdálkodási Natura 2000 területeken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3 195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2 637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558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4 170 758 587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83%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Kompenzációs kifizetések Natura 2000 gyepterületeken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8 747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3 106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5 641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1 839 859 253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36%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312818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Kompenzációs kifizetések természeti hátránnyal érintett területeken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5 894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2 895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2 999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1 394 221 895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49%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14212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u="none" strike="noStrike" dirty="0">
                          <a:effectLst/>
                        </a:rPr>
                        <a:t>Összesen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u="none" strike="noStrike" dirty="0">
                          <a:effectLst/>
                        </a:rPr>
                        <a:t>58 007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u="none" strike="noStrike" dirty="0">
                          <a:effectLst/>
                        </a:rPr>
                        <a:t>33 257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u="none" strike="noStrike" dirty="0">
                          <a:effectLst/>
                        </a:rPr>
                        <a:t>8 733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u="none" strike="noStrike" dirty="0">
                          <a:effectLst/>
                        </a:rPr>
                        <a:t>5 920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u="none" strike="noStrike" dirty="0">
                          <a:effectLst/>
                        </a:rPr>
                        <a:t>98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u="none" strike="noStrike" dirty="0">
                          <a:effectLst/>
                        </a:rPr>
                        <a:t>9 999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u="none" strike="noStrike" dirty="0">
                          <a:effectLst/>
                        </a:rPr>
                        <a:t>           334 051 994 682    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u="none" strike="noStrike" dirty="0">
                          <a:effectLst/>
                        </a:rPr>
                        <a:t>57%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804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-5067" y="24609"/>
            <a:ext cx="5760640" cy="76470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hu-HU" sz="2000" b="1" dirty="0" smtClean="0">
                <a:latin typeface="Franklin Gothic Medium (Szövegtörzs)"/>
              </a:rPr>
              <a:t>Kötelezettségvállalt felhívások</a:t>
            </a:r>
            <a:br>
              <a:rPr lang="hu-HU" sz="2000" b="1" dirty="0" smtClean="0">
                <a:latin typeface="Franklin Gothic Medium (Szövegtörzs)"/>
              </a:rPr>
            </a:br>
            <a:r>
              <a:rPr lang="hu-HU" sz="2000" b="1" dirty="0" smtClean="0">
                <a:latin typeface="Franklin Gothic Medium (Szövegtörzs)"/>
              </a:rPr>
              <a:t>2017. májusi adatok szerint</a:t>
            </a:r>
            <a:endParaRPr lang="hu-HU" sz="2000" b="1" dirty="0">
              <a:latin typeface="Franklin Gothic Medium (Szövegtörzs)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35496" y="6156012"/>
            <a:ext cx="83529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000" dirty="0">
                <a:latin typeface="Franklin Gothic Medium (Szövegtörzs)"/>
              </a:rPr>
              <a:t>*A kötelezettségvállalás során a többségi állami tulajdonban lévő támogatottak forrásigénye is lekötésre került, mivel ezekre vonatkozóan </a:t>
            </a:r>
            <a:r>
              <a:rPr lang="hu-HU" sz="1000" dirty="0" smtClean="0">
                <a:latin typeface="Franklin Gothic Medium (Szövegtörzs)"/>
              </a:rPr>
              <a:t>forráselszabadítás </a:t>
            </a:r>
            <a:r>
              <a:rPr lang="hu-HU" sz="1000" dirty="0">
                <a:latin typeface="Franklin Gothic Medium (Szövegtörzs)"/>
              </a:rPr>
              <a:t>még nem történt, a támogatási összeg ezt </a:t>
            </a:r>
            <a:r>
              <a:rPr lang="hu-HU" sz="1000" dirty="0" smtClean="0">
                <a:latin typeface="Franklin Gothic Medium (Szövegtörzs)"/>
              </a:rPr>
              <a:t>tartalmazza.</a:t>
            </a:r>
            <a:endParaRPr lang="hu-HU" sz="1000" dirty="0">
              <a:latin typeface="Franklin Gothic Medium (Szövegtörzs)"/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35496" y="6510536"/>
            <a:ext cx="861087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000" dirty="0">
                <a:latin typeface="Franklin Gothic Medium (Szövegtörzs)"/>
              </a:rPr>
              <a:t>**Mezőgazdasági kisüzemek fejlesztése esetén még folyamatos a </a:t>
            </a:r>
            <a:r>
              <a:rPr lang="hu-HU" sz="1000" dirty="0" smtClean="0">
                <a:latin typeface="Franklin Gothic Medium (Szövegtörzs)"/>
              </a:rPr>
              <a:t>benyújtás. </a:t>
            </a:r>
            <a:endParaRPr lang="hu-HU" sz="1000" dirty="0">
              <a:latin typeface="Franklin Gothic Medium (Szövegtörzs)"/>
            </a:endParaRPr>
          </a:p>
        </p:txBody>
      </p:sp>
      <p:graphicFrame>
        <p:nvGraphicFramePr>
          <p:cNvPr id="9" name="Tartalom helye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9971256"/>
              </p:ext>
            </p:extLst>
          </p:nvPr>
        </p:nvGraphicFramePr>
        <p:xfrm>
          <a:off x="179512" y="1124744"/>
          <a:ext cx="8640960" cy="45952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6304"/>
                <a:gridCol w="648072"/>
                <a:gridCol w="648072"/>
                <a:gridCol w="648072"/>
                <a:gridCol w="936104"/>
                <a:gridCol w="720080"/>
                <a:gridCol w="576064"/>
                <a:gridCol w="1152128"/>
                <a:gridCol w="576064"/>
              </a:tblGrid>
              <a:tr h="1307279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Kötelezettségvállalt felhívások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Beérkezett kérelem db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Támogatott kérelem db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Forráshiány miatt elutasított db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Egyéb ok miatt nem támogatott kérelem (pl. visszavonás, jogosultsági ellenőrzés, </a:t>
                      </a:r>
                      <a:r>
                        <a:rPr lang="hu-HU" sz="9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stb</a:t>
                      </a:r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) db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Többségi állami tulajdonban lévő - nem támogatott db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Ügyintézés alatt db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Támogatott összeg (Ft)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Támogatás aránya (%)</a:t>
                      </a:r>
                      <a:endParaRPr lang="hu-HU" sz="9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ctr">
                    <a:solidFill>
                      <a:schemeClr val="accent1"/>
                    </a:solidFill>
                  </a:tcPr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Agrár-környezetgazdálkodás *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18 188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9 686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8 378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107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17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           203 331 225 616    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53%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Ökológiai gazdálkodásra történő áttérés és fenntartás*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2 242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2 191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34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17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              62 249 619 971    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98%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LEADER – HFS elkészítése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104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104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                   960 000 000    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100%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Trágyatároló építése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707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283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345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79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                6 153 690 798    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40%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Mezőgazdasági kisüzemek fejlesztése**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1 289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213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4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340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732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   989 906 850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17%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Ritka és veszélyeztetett növényfajták ex situ megőrzése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38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14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2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16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6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   202 185 763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37%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Védett őshonos állatfajták in situ megőrzése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1 200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1 049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6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121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24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9 648 107 749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87%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TS Projekt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3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3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23 700 000 </a:t>
                      </a:r>
                      <a:r>
                        <a:rPr lang="hu-HU" sz="900" u="none" strike="noStrike" dirty="0" err="1">
                          <a:effectLst/>
                        </a:rPr>
                        <a:t>000</a:t>
                      </a:r>
                      <a:r>
                        <a:rPr lang="hu-HU" sz="900" u="none" strike="noStrike" dirty="0">
                          <a:effectLst/>
                        </a:rPr>
                        <a:t>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100%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LEADER - Működési és animációs költségek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104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104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7 895 310 155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100%</a:t>
                      </a:r>
                      <a:endParaRPr lang="hu-HU" sz="9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Mezőgazdasági biztosítás díjához nyújtott támogatás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16 295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10 971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5 237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24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63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3 697 108 044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67%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Tájékoztatási szolgáltatás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1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7 820 000 </a:t>
                      </a:r>
                      <a:r>
                        <a:rPr lang="hu-HU" sz="900" u="none" strike="noStrike" dirty="0" err="1">
                          <a:effectLst/>
                        </a:rPr>
                        <a:t>000</a:t>
                      </a:r>
                      <a:r>
                        <a:rPr lang="hu-HU" sz="900" u="none" strike="noStrike" dirty="0">
                          <a:effectLst/>
                        </a:rPr>
                        <a:t>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100%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312818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Kompenzációs kifizetések erdőgazdálkodási Natura 2000 területeken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3 195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2 637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558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4 170 758 587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83%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04011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Kompenzációs kifizetések Natura 2000 gyepterületeken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8 747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3 106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0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5 641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1 839 859 253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36%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312818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>
                          <a:effectLst/>
                        </a:rPr>
                        <a:t>Kompenzációs kifizetések természeti hátránnyal érintett területeken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5 894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2 895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>
                          <a:effectLst/>
                        </a:rPr>
                        <a:t>0</a:t>
                      </a:r>
                      <a:endParaRPr lang="hu-HU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2 999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u="none" strike="noStrike" dirty="0">
                          <a:effectLst/>
                        </a:rPr>
                        <a:t>                1 394 221 895    </a:t>
                      </a:r>
                      <a:endParaRPr lang="hu-H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u="none" strike="noStrike" dirty="0">
                          <a:effectLst/>
                        </a:rPr>
                        <a:t>49%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/>
                </a:tc>
              </a:tr>
              <a:tr h="214212"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u="none" strike="noStrike" dirty="0">
                          <a:effectLst/>
                        </a:rPr>
                        <a:t>Összesen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u="none" strike="noStrike" dirty="0">
                          <a:effectLst/>
                        </a:rPr>
                        <a:t>58 007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u="none" strike="noStrike" dirty="0">
                          <a:effectLst/>
                        </a:rPr>
                        <a:t>33 257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u="none" strike="noStrike" dirty="0">
                          <a:effectLst/>
                        </a:rPr>
                        <a:t>8 733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u="none" strike="noStrike" dirty="0">
                          <a:effectLst/>
                        </a:rPr>
                        <a:t>5 920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u="none" strike="noStrike" dirty="0">
                          <a:effectLst/>
                        </a:rPr>
                        <a:t>98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u="none" strike="noStrike" dirty="0">
                          <a:effectLst/>
                        </a:rPr>
                        <a:t>9 999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900" b="1" u="none" strike="noStrike" dirty="0">
                          <a:effectLst/>
                        </a:rPr>
                        <a:t>           334 051 994 682    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900" b="1" u="none" strike="noStrike" dirty="0">
                          <a:effectLst/>
                        </a:rPr>
                        <a:t>57%</a:t>
                      </a:r>
                      <a:endParaRPr lang="hu-H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873" marR="5873" marT="5873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50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5760640" cy="76470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hu-HU" sz="2000" b="1" dirty="0" smtClean="0">
                <a:latin typeface="Franklin Gothic Medium (Szövegtörzs)"/>
              </a:rPr>
              <a:t>Lezárult felhívások</a:t>
            </a:r>
            <a:br>
              <a:rPr lang="hu-HU" sz="2000" b="1" dirty="0" smtClean="0">
                <a:latin typeface="Franklin Gothic Medium (Szövegtörzs)"/>
              </a:rPr>
            </a:br>
            <a:r>
              <a:rPr lang="hu-HU" sz="2000" b="1" dirty="0" smtClean="0">
                <a:latin typeface="Franklin Gothic Medium (Szövegtörzs)"/>
              </a:rPr>
              <a:t>2017. májusi adatok szerint</a:t>
            </a:r>
            <a:endParaRPr lang="hu-HU" sz="2000" b="1" dirty="0">
              <a:latin typeface="Franklin Gothic Medium (Szövegtörzs)"/>
            </a:endParaRPr>
          </a:p>
        </p:txBody>
      </p:sp>
      <p:graphicFrame>
        <p:nvGraphicFramePr>
          <p:cNvPr id="6" name="Tartalom helye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5354916"/>
              </p:ext>
            </p:extLst>
          </p:nvPr>
        </p:nvGraphicFramePr>
        <p:xfrm>
          <a:off x="539552" y="859136"/>
          <a:ext cx="7488833" cy="54808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84588"/>
                <a:gridCol w="993834"/>
                <a:gridCol w="1130091"/>
                <a:gridCol w="1440160"/>
                <a:gridCol w="1440160"/>
              </a:tblGrid>
              <a:tr h="856484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Lezárult </a:t>
                      </a:r>
                      <a:r>
                        <a:rPr lang="hu-HU" sz="1100" b="1" u="none" strike="noStrike" dirty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felhívások</a:t>
                      </a:r>
                      <a:endParaRPr lang="hu-HU" sz="11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u="none" strike="noStrike" dirty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Beérkezett kérelem </a:t>
                      </a:r>
                      <a:endParaRPr lang="hu-HU" sz="1100" b="1" u="none" strike="noStrike" dirty="0" smtClean="0">
                        <a:solidFill>
                          <a:schemeClr val="bg1"/>
                        </a:solidFill>
                        <a:effectLst/>
                        <a:latin typeface="Franklin Gothic Medium (Szövegtörzs)"/>
                      </a:endParaRPr>
                    </a:p>
                    <a:p>
                      <a:pPr algn="ctr" fontAlgn="ctr"/>
                      <a:r>
                        <a:rPr lang="hu-HU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(db)</a:t>
                      </a:r>
                      <a:endParaRPr lang="hu-HU" sz="11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Felhívás keret</a:t>
                      </a:r>
                    </a:p>
                    <a:p>
                      <a:pPr algn="ctr" fontAlgn="ctr"/>
                      <a:r>
                        <a:rPr lang="hu-HU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(Mrd Ft)</a:t>
                      </a:r>
                      <a:endParaRPr lang="hu-HU" sz="11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Forrásigény (Mrd</a:t>
                      </a:r>
                      <a:r>
                        <a:rPr lang="hu-HU" sz="1100" b="1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 Ft)</a:t>
                      </a:r>
                      <a:endParaRPr lang="hu-HU" sz="11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1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Franklin Gothic Medium (Szövegtörzs)"/>
                        </a:rPr>
                        <a:t>Támogatott összeg (Mrd Ft)</a:t>
                      </a:r>
                      <a:endParaRPr lang="hu-HU" sz="1100" b="1" i="0" u="none" strike="noStrike" dirty="0">
                        <a:solidFill>
                          <a:schemeClr val="bg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1"/>
                    </a:solidFill>
                  </a:tcPr>
                </a:tc>
              </a:tr>
              <a:tr h="354057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Az erdőgazdálkodási potenciálban okozott erdőkárok helyreállítása*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207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6,28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1,5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0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</a:tr>
              <a:tr h="531085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Natura 2000 erdőterületeknek nyújtott kompenzációs kifizetések*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3 195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17,26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5,06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4,17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</a:tr>
              <a:tr h="53108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100" u="none" strike="noStrike" dirty="0" smtClean="0">
                          <a:effectLst/>
                          <a:latin typeface="Calibri" panose="020F0502020204030204" pitchFamily="34" charset="0"/>
                        </a:rPr>
                        <a:t>Natura 2000 mezőgazdasági területeknek nyújtott kompenzációs kifizetések*</a:t>
                      </a:r>
                      <a:endParaRPr lang="hu-H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8 747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25,87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6,96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1,84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</a:tr>
              <a:tr h="512123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100" u="none" strike="noStrike" dirty="0" smtClean="0">
                          <a:effectLst/>
                          <a:latin typeface="Calibri" panose="020F0502020204030204" pitchFamily="34" charset="0"/>
                        </a:rPr>
                        <a:t>Erdei termelési potenciál mobilizálását szolgáló tevékenységek*</a:t>
                      </a:r>
                      <a:endParaRPr lang="hu-H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1563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2,71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1,5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0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</a:tr>
              <a:tr h="512123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100" u="none" strike="noStrike" dirty="0" smtClean="0">
                          <a:effectLst/>
                          <a:latin typeface="Calibri" panose="020F0502020204030204" pitchFamily="34" charset="0"/>
                        </a:rPr>
                        <a:t>Tejágazat szerkezetátalakítását kísérő állatjólléti intézkedések*</a:t>
                      </a:r>
                      <a:endParaRPr lang="hu-H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636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36,53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61,03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0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</a:tr>
              <a:tr h="45248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100" u="none" strike="noStrike" dirty="0" smtClean="0">
                          <a:effectLst/>
                          <a:latin typeface="Calibri" panose="020F0502020204030204" pitchFamily="34" charset="0"/>
                        </a:rPr>
                        <a:t>Mezőgazdasági biztosítók díjához nyújtott támogatás*</a:t>
                      </a:r>
                      <a:endParaRPr lang="hu-H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16 295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29,56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4,0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3,7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</a:tr>
              <a:tr h="512123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100" u="none" strike="noStrike" dirty="0" smtClean="0">
                          <a:effectLst/>
                          <a:latin typeface="Calibri" panose="020F0502020204030204" pitchFamily="34" charset="0"/>
                        </a:rPr>
                        <a:t>Kompenzációs kifizetések természeti hátránnyal érintett területeken*</a:t>
                      </a:r>
                      <a:endParaRPr lang="hu-HU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5 894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10,63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3,55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1,39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</a:tr>
              <a:tr h="3440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Agrár-környezetgazdálkodási kifizetés II.</a:t>
                      </a:r>
                    </a:p>
                    <a:p>
                      <a:pPr algn="l" fontAlgn="b"/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4 472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40,0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112,05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0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</a:tr>
              <a:tr h="356717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Erdészeti genetikai erőforrások megőrzése*</a:t>
                      </a:r>
                    </a:p>
                    <a:p>
                      <a:pPr algn="l" fontAlgn="b"/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21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1,12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0,06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0</a:t>
                      </a:r>
                      <a:endParaRPr lang="hu-HU" sz="1100" b="0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/>
                </a:tc>
              </a:tr>
              <a:tr h="364471">
                <a:tc>
                  <a:txBody>
                    <a:bodyPr/>
                    <a:lstStyle/>
                    <a:p>
                      <a:pPr algn="l" fontAlgn="b"/>
                      <a:r>
                        <a:rPr lang="hu-HU" sz="1100" u="none" strike="noStrike" dirty="0">
                          <a:effectLst/>
                          <a:latin typeface="Franklin Gothic Medium (Szövegtörzs)"/>
                        </a:rPr>
                        <a:t>Összesen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Franklin Gothic Medium (Szövegtörzs)"/>
                        </a:rPr>
                        <a:t>41 030</a:t>
                      </a:r>
                      <a:endParaRPr lang="hu-HU" sz="1100" b="1" i="0" u="none" strike="noStrike" dirty="0">
                        <a:solidFill>
                          <a:schemeClr val="tx1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169,96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195,71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Franklin Gothic Medium (Szövegtörzs)"/>
                        </a:rPr>
                        <a:t>11,1</a:t>
                      </a:r>
                      <a:endParaRPr lang="hu-HU" sz="1100" b="1" i="0" u="none" strike="noStrike" dirty="0">
                        <a:solidFill>
                          <a:srgbClr val="000000"/>
                        </a:solidFill>
                        <a:effectLst/>
                        <a:latin typeface="Franklin Gothic Medium (Szövegtörzs)"/>
                      </a:endParaRPr>
                    </a:p>
                  </a:txBody>
                  <a:tcPr marL="7873" marR="7873" marT="787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Szövegdoboz 1"/>
          <p:cNvSpPr txBox="1"/>
          <p:nvPr/>
        </p:nvSpPr>
        <p:spPr>
          <a:xfrm>
            <a:off x="683568" y="6325142"/>
            <a:ext cx="75608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*A felhívások lezárása a 2016. évi Egységes Kérelemben és a már lezárult benyújtási időszakra értendő</a:t>
            </a:r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1800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251520" y="2150794"/>
            <a:ext cx="6252143" cy="492443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Trágyatároló építése és korszerűsítése - 5,57 Mrd Ft 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május 6.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5910249" y="2128822"/>
            <a:ext cx="2478177" cy="461665"/>
          </a:xfrm>
          <a:prstGeom prst="rect">
            <a:avLst/>
          </a:prstGeom>
          <a:gradFill>
            <a:gsLst>
              <a:gs pos="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  <a:lin ang="16200000" scaled="1"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696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14,82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8" name="Cím 1"/>
          <p:cNvSpPr txBox="1">
            <a:spLocks/>
          </p:cNvSpPr>
          <p:nvPr/>
        </p:nvSpPr>
        <p:spPr>
          <a:xfrm>
            <a:off x="-31268" y="1196752"/>
            <a:ext cx="6277334" cy="83127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A Vidékfejlesztési Program </a:t>
            </a:r>
          </a:p>
          <a:p>
            <a:pPr algn="l"/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felfüggesztett felhívásai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251520" y="2637378"/>
            <a:ext cx="6293525" cy="4924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Szarvasmarhatartó telepek korszerűsítése – 19,86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július 23.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5940155" y="2643237"/>
            <a:ext cx="244827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1332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75,00</a:t>
            </a:r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251520" y="4053151"/>
            <a:ext cx="6303168" cy="4924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latin typeface="Franklin Gothic Medium (Szövegtörzs)"/>
              </a:rPr>
              <a:t>Állattartó telepek korszerűsítése – 5,95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április 25.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5940153" y="4035261"/>
            <a:ext cx="244827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185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7,86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240456" y="3129821"/>
            <a:ext cx="6297091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Nem mezőgazdasági tevékenységek elindításának támogatása – Mezőgazdasági tevékenységek diverzifikációja, </a:t>
            </a:r>
            <a:r>
              <a:rPr lang="hu-HU" sz="1400" b="1" dirty="0" err="1">
                <a:solidFill>
                  <a:srgbClr val="000000"/>
                </a:solidFill>
                <a:latin typeface="Franklin Gothic Medium (Szövegtörzs)"/>
              </a:rPr>
              <a:t>mikrovállalkozások</a:t>
            </a:r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 </a:t>
            </a:r>
            <a:r>
              <a:rPr lang="hu-HU" sz="1400" b="1" dirty="0" smtClean="0">
                <a:solidFill>
                  <a:srgbClr val="000000"/>
                </a:solidFill>
                <a:latin typeface="Franklin Gothic Medium (Szövegtörzs)"/>
              </a:rPr>
              <a:t>indítása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– 13,85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november 24.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5940155" y="3360653"/>
            <a:ext cx="244827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 11061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 139,87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251520" y="4527704"/>
            <a:ext cx="6274965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Mezőgazdasági termékek értéknövelése és erőforrás-hatékonyság elősegítése a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feldolgozásban</a:t>
            </a:r>
            <a:r>
              <a:rPr lang="hu-HU" sz="1400" b="1" dirty="0" smtClean="0">
                <a:solidFill>
                  <a:srgbClr val="000000"/>
                </a:solidFill>
                <a:latin typeface="Franklin Gothic Medium (Szövegtörzs)"/>
              </a:rPr>
              <a:t>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– 167,37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november 30.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5940154" y="4681209"/>
            <a:ext cx="244827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1262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274,64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251520" y="5235590"/>
            <a:ext cx="6246066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Kisméretű </a:t>
            </a:r>
            <a:r>
              <a:rPr lang="hu-HU" sz="1400" b="1" dirty="0" smtClean="0">
                <a:solidFill>
                  <a:srgbClr val="000000"/>
                </a:solidFill>
                <a:latin typeface="Franklin Gothic Medium (Szövegtörzs)"/>
              </a:rPr>
              <a:t>terménytároló, </a:t>
            </a:r>
            <a:r>
              <a:rPr lang="hu-HU" sz="1400" b="1" dirty="0" err="1" smtClean="0">
                <a:solidFill>
                  <a:srgbClr val="000000"/>
                </a:solidFill>
                <a:latin typeface="Franklin Gothic Medium (Szövegtörzs)"/>
              </a:rPr>
              <a:t>-</a:t>
            </a:r>
            <a:r>
              <a:rPr lang="hu-HU" sz="1400" b="1" dirty="0" err="1">
                <a:solidFill>
                  <a:srgbClr val="000000"/>
                </a:solidFill>
                <a:latin typeface="Franklin Gothic Medium (Szövegtörzs)"/>
              </a:rPr>
              <a:t>szárító</a:t>
            </a:r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 és </a:t>
            </a:r>
            <a:r>
              <a:rPr lang="hu-HU" sz="1400" b="1" dirty="0" err="1">
                <a:solidFill>
                  <a:srgbClr val="000000"/>
                </a:solidFill>
                <a:latin typeface="Franklin Gothic Medium (Szövegtörzs)"/>
              </a:rPr>
              <a:t>-tisztító</a:t>
            </a:r>
            <a:r>
              <a:rPr lang="hu-HU" sz="1400" b="1" dirty="0">
                <a:solidFill>
                  <a:srgbClr val="000000"/>
                </a:solidFill>
                <a:latin typeface="Franklin Gothic Medium (Szövegtörzs)"/>
              </a:rPr>
              <a:t> építése, </a:t>
            </a:r>
            <a:r>
              <a:rPr lang="hu-HU" sz="1400" b="1" dirty="0" smtClean="0">
                <a:solidFill>
                  <a:srgbClr val="000000"/>
                </a:solidFill>
                <a:latin typeface="Franklin Gothic Medium (Szövegtörzs)"/>
              </a:rPr>
              <a:t>korszerűsítése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– 19,68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október 5.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5940155" y="5403552"/>
            <a:ext cx="244827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1161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61,22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14656414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12429" y="0"/>
            <a:ext cx="6277334" cy="83127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A Vidékfejlesztési Program </a:t>
            </a:r>
          </a:p>
          <a:p>
            <a:pPr algn="l"/>
            <a:r>
              <a:rPr lang="hu-HU" sz="2000" b="1" dirty="0" smtClean="0">
                <a:solidFill>
                  <a:prstClr val="black"/>
                </a:solidFill>
                <a:latin typeface="Franklin Gothic Medium (Szövegtörzs)"/>
              </a:rPr>
              <a:t>felfüggesztett felhívásai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467544" y="3339823"/>
            <a:ext cx="6085212" cy="4924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Baromfitartó telepek korszerűsítése – 19,86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július 23.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467544" y="2829222"/>
            <a:ext cx="6085212" cy="4924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Sertéstartó telepek korszerűsítése – 19,86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július 23.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467544" y="1364435"/>
            <a:ext cx="6141969" cy="95410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prstClr val="black"/>
                </a:solidFill>
                <a:latin typeface="Franklin Gothic Medium (Szövegtörzs)"/>
              </a:rPr>
              <a:t>Településképet meghatározó épületek külső rekonstrukciója, többfunkciós közösségi tér létrehozása, fejlesztése, energetikai </a:t>
            </a:r>
            <a:r>
              <a:rPr lang="hu-HU" sz="1400" b="1" dirty="0" smtClean="0">
                <a:solidFill>
                  <a:prstClr val="black"/>
                </a:solidFill>
                <a:latin typeface="Franklin Gothic Medium (Szövegtörzs)"/>
              </a:rPr>
              <a:t>korszerűsítés – 26,88 Mrd Ft</a:t>
            </a:r>
          </a:p>
          <a:p>
            <a:r>
              <a:rPr lang="hu-HU" sz="1400" b="1" dirty="0" smtClean="0">
                <a:solidFill>
                  <a:srgbClr val="FF0000"/>
                </a:solidFill>
                <a:latin typeface="Franklin Gothic Medium (Szövegtörzs)"/>
              </a:rPr>
              <a:t>Felfüggesztve: 2016. május 26.</a:t>
            </a:r>
            <a:endParaRPr lang="hu-HU" sz="14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6220044" y="2878158"/>
            <a:ext cx="2384405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331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50,80</a:t>
            </a:r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6187219" y="1484784"/>
            <a:ext cx="241722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2 204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76,34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6225020" y="3464181"/>
            <a:ext cx="2379430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426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65,31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467544" y="854574"/>
            <a:ext cx="6170442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latin typeface="Franklin Gothic Medium (Szövegtörzs)"/>
              </a:rPr>
              <a:t>Juh- és kecsketartó telepek korszerűsítése – 3,97 Mrd Ft </a:t>
            </a:r>
          </a:p>
          <a:p>
            <a:r>
              <a:rPr lang="hu-HU" sz="14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január 20. </a:t>
            </a:r>
            <a:endParaRPr lang="hu-HU" sz="14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22" name="Szövegdoboz 21"/>
          <p:cNvSpPr txBox="1"/>
          <p:nvPr/>
        </p:nvSpPr>
        <p:spPr>
          <a:xfrm>
            <a:off x="6175967" y="849891"/>
            <a:ext cx="242848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542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9,25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23" name="Szövegdoboz 22"/>
          <p:cNvSpPr txBox="1"/>
          <p:nvPr/>
        </p:nvSpPr>
        <p:spPr>
          <a:xfrm>
            <a:off x="467544" y="3840772"/>
            <a:ext cx="6170442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latin typeface="Franklin Gothic Medium (Szövegtörzs)"/>
              </a:rPr>
              <a:t>Külterületi </a:t>
            </a:r>
            <a:r>
              <a:rPr lang="hu-HU" sz="1400" b="1" dirty="0">
                <a:latin typeface="Franklin Gothic Medium (Szövegtörzs)"/>
              </a:rPr>
              <a:t>helyi közutak fejlesztése, önkormányzati utak kezeléséhez, állapotjavításához, karbantartásához szükséges erő- és munkagépek </a:t>
            </a:r>
            <a:r>
              <a:rPr lang="hu-HU" sz="1400" b="1" dirty="0" smtClean="0">
                <a:latin typeface="Franklin Gothic Medium (Szövegtörzs)"/>
              </a:rPr>
              <a:t>beszerzése – 18,40 Mrd Ft 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február 9. 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6220044" y="4071604"/>
            <a:ext cx="2384406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1 277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60,07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467544" y="2336779"/>
            <a:ext cx="6220045" cy="49244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latin typeface="Franklin Gothic Medium (Szövegtörzs)"/>
              </a:rPr>
              <a:t>Kertészeti gépbeszerzés támogatása – 18,08 Mrd Ft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Felfüggesztés: 2017. március 6.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6220045" y="2318542"/>
            <a:ext cx="238440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4 481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28,97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467544" y="4773143"/>
            <a:ext cx="6161810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latin typeface="Franklin Gothic Medium (Szövegtörzs)"/>
              </a:rPr>
              <a:t>Kertészet </a:t>
            </a:r>
            <a:r>
              <a:rPr lang="hu-HU" sz="1400" b="1" dirty="0" smtClean="0">
                <a:latin typeface="Franklin Gothic Medium (Szövegtörzs)"/>
              </a:rPr>
              <a:t>korszerűsítése</a:t>
            </a:r>
          </a:p>
          <a:p>
            <a:r>
              <a:rPr lang="hu-HU" sz="1400" b="1" dirty="0" smtClean="0">
                <a:latin typeface="Franklin Gothic Medium (Szövegtörzs)"/>
              </a:rPr>
              <a:t>gombaházak </a:t>
            </a:r>
            <a:r>
              <a:rPr lang="hu-HU" sz="1400" b="1" dirty="0">
                <a:latin typeface="Franklin Gothic Medium (Szövegtörzs)"/>
              </a:rPr>
              <a:t>- hűtőházak létrehozására, meglévő gombaházak - hűtőházak korszerűsítését támogató </a:t>
            </a:r>
            <a:r>
              <a:rPr lang="hu-HU" sz="1400" b="1" dirty="0" smtClean="0">
                <a:latin typeface="Franklin Gothic Medium (Szövegtörzs)"/>
              </a:rPr>
              <a:t>felhívás – 22,33 Mrd Ft 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január 17. 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6225019" y="4982379"/>
            <a:ext cx="237942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312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46,66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486130" y="5703837"/>
            <a:ext cx="6182872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latin typeface="Franklin Gothic Medium (Szövegtörzs)"/>
              </a:rPr>
              <a:t>Kertészet </a:t>
            </a:r>
            <a:r>
              <a:rPr lang="hu-HU" sz="1400" b="1" dirty="0" smtClean="0">
                <a:latin typeface="Franklin Gothic Medium (Szövegtörzs)"/>
              </a:rPr>
              <a:t>korszerűsítése</a:t>
            </a:r>
          </a:p>
          <a:p>
            <a:r>
              <a:rPr lang="hu-HU" sz="1400" b="1" dirty="0" smtClean="0">
                <a:latin typeface="Franklin Gothic Medium (Szövegtörzs)"/>
              </a:rPr>
              <a:t>üveg- </a:t>
            </a:r>
            <a:r>
              <a:rPr lang="hu-HU" sz="1400" b="1" dirty="0">
                <a:latin typeface="Franklin Gothic Medium (Szövegtörzs)"/>
              </a:rPr>
              <a:t>és fóliaházak létesítése, energiahatékonyságának növelése geotermikus energia felhasználásának </a:t>
            </a:r>
            <a:r>
              <a:rPr lang="hu-HU" sz="1400" b="1" dirty="0" smtClean="0">
                <a:latin typeface="Franklin Gothic Medium (Szövegtörzs)"/>
              </a:rPr>
              <a:t>lehetőségével – 23,31 Mrd Ft </a:t>
            </a:r>
          </a:p>
          <a:p>
            <a:r>
              <a:rPr lang="hu-HU" sz="1200" b="1" dirty="0" smtClean="0">
                <a:solidFill>
                  <a:srgbClr val="FF0000"/>
                </a:solidFill>
                <a:latin typeface="Franklin Gothic Medium (Szövegtörzs)"/>
              </a:rPr>
              <a:t>Felfüggesztve: 2017. február 1. </a:t>
            </a:r>
            <a:endParaRPr lang="hu-HU" sz="1200" b="1" dirty="0">
              <a:solidFill>
                <a:srgbClr val="FF0000"/>
              </a:solidFill>
              <a:latin typeface="Franklin Gothic Medium (Szövegtörzs)"/>
            </a:endParaRPr>
          </a:p>
        </p:txBody>
      </p:sp>
      <p:sp>
        <p:nvSpPr>
          <p:cNvPr id="30" name="Szövegdoboz 29"/>
          <p:cNvSpPr txBox="1"/>
          <p:nvPr/>
        </p:nvSpPr>
        <p:spPr>
          <a:xfrm>
            <a:off x="6225019" y="5771290"/>
            <a:ext cx="237943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Beérkezett kérelmek: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294 db</a:t>
            </a:r>
          </a:p>
          <a:p>
            <a:r>
              <a:rPr lang="hu-HU" sz="1200" dirty="0" smtClean="0">
                <a:solidFill>
                  <a:prstClr val="black"/>
                </a:solidFill>
                <a:latin typeface="Franklin Gothic Medium (Szövegtörzs)"/>
              </a:rPr>
              <a:t>Támogatási igény: </a:t>
            </a:r>
            <a:r>
              <a:rPr lang="hu-HU" sz="1200" b="1" dirty="0" smtClean="0">
                <a:solidFill>
                  <a:prstClr val="black"/>
                </a:solidFill>
                <a:latin typeface="Franklin Gothic Medium (Szövegtörzs)"/>
              </a:rPr>
              <a:t>39,86 Mrd Ft</a:t>
            </a:r>
            <a:endParaRPr lang="hu-HU" sz="1200" b="1" dirty="0">
              <a:solidFill>
                <a:prstClr val="black"/>
              </a:solidFill>
              <a:latin typeface="Franklin Gothic Medium (Szövegtörzs)"/>
            </a:endParaRPr>
          </a:p>
        </p:txBody>
      </p:sp>
    </p:spTree>
    <p:extLst>
      <p:ext uri="{BB962C8B-B14F-4D97-AF65-F5344CB8AC3E}">
        <p14:creationId xmlns:p14="http://schemas.microsoft.com/office/powerpoint/2010/main" val="1460831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694620"/>
              </p:ext>
            </p:extLst>
          </p:nvPr>
        </p:nvGraphicFramePr>
        <p:xfrm>
          <a:off x="251520" y="1916832"/>
          <a:ext cx="8568952" cy="42781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0360"/>
                <a:gridCol w="1368152"/>
                <a:gridCol w="2016224"/>
                <a:gridCol w="1944216"/>
              </a:tblGrid>
              <a:tr h="294773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Felhívás neve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Keret Mrd Ft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Beérkezett kérelem (db)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6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Forrásigény (Mrd Ft)</a:t>
                      </a:r>
                      <a:endParaRPr lang="hu-H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2728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LEADER – Helyi fejlesztési stratégiák megvalósítása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47,67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Önálló felhívást nem igényel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Önálló felhívást nem igényel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4918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Kertészet korszerűsítése- ültetvénytelepítés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19,33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519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14,87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6106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Kertészet korszerűsítése- gyógynövénytermesztés </a:t>
                      </a:r>
                      <a:r>
                        <a:rPr lang="hu-HU" sz="1300" b="1" u="none" strike="noStrike" dirty="0" smtClean="0">
                          <a:effectLst/>
                        </a:rPr>
                        <a:t>fejlesztése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0,56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4918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Egyedi szennyvízkezelés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12,04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11,39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6106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Mezőgazdasági vízgazdálkodási ágazat fejlesztése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49,57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348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14,53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14918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Erdősítés támogatása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50,32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417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3,78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6106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 err="1">
                          <a:effectLst/>
                        </a:rPr>
                        <a:t>Élőhelyfejlesztési</a:t>
                      </a:r>
                      <a:r>
                        <a:rPr lang="hu-HU" sz="1300" b="1" u="none" strike="noStrike" dirty="0">
                          <a:effectLst/>
                        </a:rPr>
                        <a:t> célú nem termelő beruházások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3,51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0,87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691594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Vízvédelmi célú nem termelő beruházások: vízvédelmi és vizes élőhely létrehozása, fejlesztése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1,00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0,004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61063">
                <a:tc>
                  <a:txBody>
                    <a:bodyPr/>
                    <a:lstStyle/>
                    <a:p>
                      <a:pPr algn="l" fontAlgn="ctr"/>
                      <a:r>
                        <a:rPr lang="hu-HU" sz="1300" b="1" u="none" strike="noStrike" dirty="0">
                          <a:effectLst/>
                        </a:rPr>
                        <a:t>Borászat termékfejlesztésének és erőforrás-hatékonyságának támogatása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39,23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638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43,84</a:t>
                      </a:r>
                      <a:endParaRPr lang="hu-HU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itle 3"/>
          <p:cNvSpPr txBox="1">
            <a:spLocks/>
          </p:cNvSpPr>
          <p:nvPr/>
        </p:nvSpPr>
        <p:spPr>
          <a:xfrm>
            <a:off x="0" y="822671"/>
            <a:ext cx="7308304" cy="83099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pPr algn="l" fontAlgn="ctr"/>
            <a:r>
              <a:rPr lang="hu-HU" sz="2400" dirty="0">
                <a:solidFill>
                  <a:schemeClr val="bg1"/>
                </a:solidFill>
              </a:rPr>
              <a:t>A Vidékfejlesztési Program nyitva lévő felhívásai, amelyekben kötelezettségvállalás még nem történt</a:t>
            </a:r>
          </a:p>
        </p:txBody>
      </p:sp>
    </p:spTree>
    <p:extLst>
      <p:ext uri="{BB962C8B-B14F-4D97-AF65-F5344CB8AC3E}">
        <p14:creationId xmlns:p14="http://schemas.microsoft.com/office/powerpoint/2010/main" val="183960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1822</TotalTime>
  <Words>2574</Words>
  <Application>Microsoft Office PowerPoint</Application>
  <PresentationFormat>Diavetítés a képernyőre (4:3 oldalarány)</PresentationFormat>
  <Paragraphs>711</Paragraphs>
  <Slides>19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2</vt:i4>
      </vt:variant>
      <vt:variant>
        <vt:lpstr>Diacímek</vt:lpstr>
      </vt:variant>
      <vt:variant>
        <vt:i4>19</vt:i4>
      </vt:variant>
    </vt:vector>
  </HeadingPairs>
  <TitlesOfParts>
    <vt:vector size="21" baseType="lpstr">
      <vt:lpstr>1_Office-téma</vt:lpstr>
      <vt:lpstr>Office-téma</vt:lpstr>
      <vt:lpstr>A Vidékfejlesztési Program aktualitásai</vt:lpstr>
      <vt:lpstr>PowerPoint bemutató</vt:lpstr>
      <vt:lpstr>PowerPoint bemutató</vt:lpstr>
      <vt:lpstr>Kötelezettségvállalt felhívások 2017. májusi adatok szerint</vt:lpstr>
      <vt:lpstr>Kötelezettségvállalt felhívások 2017. májusi adatok szerint</vt:lpstr>
      <vt:lpstr>Lezárult felhívások 2017. májusi adatok szerint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KD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aktuális kertészeti pályázatok</dc:title>
  <dc:creator>Serfőző János</dc:creator>
  <cp:lastModifiedBy>Patyiné Kókai Ibolya</cp:lastModifiedBy>
  <cp:revision>269</cp:revision>
  <cp:lastPrinted>2017-05-16T15:17:33Z</cp:lastPrinted>
  <dcterms:created xsi:type="dcterms:W3CDTF">2017-01-24T15:08:43Z</dcterms:created>
  <dcterms:modified xsi:type="dcterms:W3CDTF">2017-05-16T16:14:22Z</dcterms:modified>
</cp:coreProperties>
</file>