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45" r:id="rId1"/>
  </p:sldMasterIdLst>
  <p:sldIdLst>
    <p:sldId id="256" r:id="rId2"/>
    <p:sldId id="259" r:id="rId3"/>
    <p:sldId id="263" r:id="rId4"/>
    <p:sldId id="267" r:id="rId5"/>
    <p:sldId id="268" r:id="rId6"/>
    <p:sldId id="270" r:id="rId7"/>
    <p:sldId id="276" r:id="rId8"/>
    <p:sldId id="273" r:id="rId9"/>
    <p:sldId id="274" r:id="rId10"/>
    <p:sldId id="27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0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72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21632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915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135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934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611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168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907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360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89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569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155E7D3-6CFE-476C-B03D-32334B49CFBC}" type="datetimeFigureOut">
              <a:rPr lang="hu-HU" smtClean="0"/>
              <a:pPr/>
              <a:t>2017. 03. 21.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659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46" r:id="rId1"/>
    <p:sldLayoutId id="2147484647" r:id="rId2"/>
    <p:sldLayoutId id="2147484648" r:id="rId3"/>
    <p:sldLayoutId id="2147484649" r:id="rId4"/>
    <p:sldLayoutId id="2147484650" r:id="rId5"/>
    <p:sldLayoutId id="2147484651" r:id="rId6"/>
    <p:sldLayoutId id="2147484652" r:id="rId7"/>
    <p:sldLayoutId id="2147484653" r:id="rId8"/>
    <p:sldLayoutId id="2147484654" r:id="rId9"/>
    <p:sldLayoutId id="2147484655" r:id="rId10"/>
    <p:sldLayoutId id="214748465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forrai.kriszti@gmail.com" TargetMode="External"/><Relationship Id="rId2" Type="http://schemas.openxmlformats.org/officeDocument/2006/relationships/hyperlink" Target="http://www.keleti-mecsek.h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15680" y="2780928"/>
            <a:ext cx="5826719" cy="19442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r>
              <a:rPr lang="hu-HU" sz="4000" dirty="0" smtClean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Keleti-Mecsek Egyesület</a:t>
            </a: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</a:b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 </a:t>
            </a:r>
            <a:endParaRPr lang="hu-HU" sz="4000" dirty="0">
              <a:latin typeface="Bernard MT Condensed" pitchFamily="18" charset="0"/>
            </a:endParaRPr>
          </a:p>
        </p:txBody>
      </p:sp>
      <p:sp useBgFill="1"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928639" y="4869160"/>
            <a:ext cx="6400800" cy="18722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1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Előadó: Vidák Krisztina</a:t>
            </a:r>
          </a:p>
          <a:p>
            <a:pPr algn="ctr"/>
            <a:r>
              <a:rPr lang="hu-HU" sz="1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Titkár</a:t>
            </a:r>
            <a:endParaRPr lang="hu-HU" sz="1400" b="1" dirty="0">
              <a:solidFill>
                <a:schemeClr val="accent3">
                  <a:lumMod val="50000"/>
                </a:schemeClr>
              </a:solidFill>
              <a:latin typeface="Tw Cen MT Condensed Extra Bold" pitchFamily="34" charset="-1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12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96" y="853927"/>
            <a:ext cx="1273175" cy="12366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4128" y="260648"/>
            <a:ext cx="9720072" cy="45719"/>
          </a:xfrm>
        </p:spPr>
        <p:txBody>
          <a:bodyPr>
            <a:normAutofit fontScale="90000"/>
          </a:bodyPr>
          <a:lstStyle/>
          <a:p>
            <a:pPr algn="ctr"/>
            <a:r>
              <a:rPr lang="hu-HU" sz="5400" b="1" dirty="0" err="1" smtClean="0">
                <a:solidFill>
                  <a:schemeClr val="bg1"/>
                </a:solidFill>
              </a:rPr>
              <a:t>pia</a:t>
            </a:r>
            <a:r>
              <a:rPr lang="hu-HU" sz="5400" b="1" dirty="0" err="1" smtClean="0">
                <a:solidFill>
                  <a:schemeClr val="tx1"/>
                </a:solidFill>
              </a:rPr>
              <a:t>LEADER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548680"/>
            <a:ext cx="11017224" cy="6048672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</a:rPr>
              <a:t>3. Helyi-térségi </a:t>
            </a:r>
            <a:r>
              <a:rPr lang="hu-HU" dirty="0">
                <a:solidFill>
                  <a:schemeClr val="bg1"/>
                </a:solidFill>
              </a:rPr>
              <a:t>szintű </a:t>
            </a:r>
            <a:r>
              <a:rPr lang="hu-HU" dirty="0" err="1" smtClean="0">
                <a:solidFill>
                  <a:schemeClr val="bg1"/>
                </a:solidFill>
              </a:rPr>
              <a:t>öko</a:t>
            </a:r>
            <a:r>
              <a:rPr lang="hu-HU" dirty="0" smtClean="0">
                <a:solidFill>
                  <a:schemeClr val="bg1"/>
                </a:solidFill>
              </a:rPr>
              <a:t>-és </a:t>
            </a:r>
            <a:r>
              <a:rPr lang="hu-HU" dirty="0" err="1">
                <a:solidFill>
                  <a:schemeClr val="bg1"/>
                </a:solidFill>
              </a:rPr>
              <a:t>gasztroturisztikai</a:t>
            </a:r>
            <a:r>
              <a:rPr lang="hu-HU" dirty="0">
                <a:solidFill>
                  <a:schemeClr val="bg1"/>
                </a:solidFill>
              </a:rPr>
              <a:t> fejlesztések </a:t>
            </a:r>
            <a:r>
              <a:rPr lang="hu-HU" dirty="0" smtClean="0">
                <a:solidFill>
                  <a:schemeClr val="bg1"/>
                </a:solidFill>
              </a:rPr>
              <a:t>támogatása: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</a:rPr>
              <a:t>- </a:t>
            </a:r>
            <a:r>
              <a:rPr lang="hu-HU" b="1" dirty="0">
                <a:solidFill>
                  <a:schemeClr val="bg1"/>
                </a:solidFill>
              </a:rPr>
              <a:t>A támogatható tevékenység területek meghatározása</a:t>
            </a:r>
            <a:r>
              <a:rPr lang="hu-HU" dirty="0">
                <a:solidFill>
                  <a:schemeClr val="bg1"/>
                </a:solidFill>
              </a:rPr>
              <a:t>: az </a:t>
            </a:r>
            <a:r>
              <a:rPr lang="hu-HU" dirty="0" err="1">
                <a:solidFill>
                  <a:schemeClr val="bg1"/>
                </a:solidFill>
              </a:rPr>
              <a:t>öko</a:t>
            </a:r>
            <a:r>
              <a:rPr lang="hu-HU" dirty="0">
                <a:solidFill>
                  <a:schemeClr val="bg1"/>
                </a:solidFill>
              </a:rPr>
              <a:t>- és </a:t>
            </a:r>
            <a:r>
              <a:rPr lang="hu-HU" dirty="0" err="1">
                <a:solidFill>
                  <a:schemeClr val="bg1"/>
                </a:solidFill>
              </a:rPr>
              <a:t>gasztroturizmushoz</a:t>
            </a:r>
            <a:r>
              <a:rPr lang="hu-HU" dirty="0">
                <a:solidFill>
                  <a:schemeClr val="bg1"/>
                </a:solidFill>
              </a:rPr>
              <a:t> kapcsolódó Infrastrukturális fejlesztések, eszközbeszerzések</a:t>
            </a:r>
            <a:r>
              <a:rPr lang="hu-HU" b="1" dirty="0">
                <a:solidFill>
                  <a:schemeClr val="bg1"/>
                </a:solidFill>
              </a:rPr>
              <a:t>, </a:t>
            </a:r>
            <a:r>
              <a:rPr lang="hu-HU" dirty="0">
                <a:solidFill>
                  <a:schemeClr val="bg1"/>
                </a:solidFill>
              </a:rPr>
              <a:t>valamint térségi, ill. helyi szintű marketing tevékenységek támogatása.</a:t>
            </a:r>
          </a:p>
          <a:p>
            <a:pPr lvl="0"/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b="1" dirty="0">
                <a:solidFill>
                  <a:schemeClr val="bg1"/>
                </a:solidFill>
              </a:rPr>
              <a:t>A jogosultak köre: </a:t>
            </a:r>
            <a:r>
              <a:rPr lang="hu-HU" dirty="0">
                <a:solidFill>
                  <a:schemeClr val="bg1"/>
                </a:solidFill>
              </a:rPr>
              <a:t>Természetes személy (alanyi feltétel: a természetes személynek az utolsó kifizetési kérelem benyújtásáig egyéni vállalkozóként nyilvántartásba kell magát vetetnie  </a:t>
            </a:r>
            <a:r>
              <a:rPr lang="hu-HU" dirty="0" smtClean="0">
                <a:solidFill>
                  <a:schemeClr val="bg1"/>
                </a:solidFill>
              </a:rPr>
              <a:t>magát</a:t>
            </a:r>
            <a:r>
              <a:rPr lang="hu-HU" dirty="0">
                <a:solidFill>
                  <a:schemeClr val="bg1"/>
                </a:solidFill>
              </a:rPr>
              <a:t>,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vagy őstermelővé, kistermelővé, adószámmal rendelkező </a:t>
            </a:r>
            <a:r>
              <a:rPr lang="hu-HU" dirty="0" smtClean="0">
                <a:solidFill>
                  <a:schemeClr val="bg1"/>
                </a:solidFill>
              </a:rPr>
              <a:t>magánszemélyé kell válnia), adószámmal </a:t>
            </a:r>
            <a:r>
              <a:rPr lang="hu-HU" dirty="0">
                <a:solidFill>
                  <a:schemeClr val="bg1"/>
                </a:solidFill>
              </a:rPr>
              <a:t>rendelkező magánszemély, őstermelő, kistermelő, </a:t>
            </a:r>
            <a:r>
              <a:rPr lang="hu-HU" dirty="0" err="1">
                <a:solidFill>
                  <a:schemeClr val="bg1"/>
                </a:solidFill>
              </a:rPr>
              <a:t>mikrovállalkozás</a:t>
            </a:r>
            <a:r>
              <a:rPr lang="hu-HU" dirty="0">
                <a:solidFill>
                  <a:schemeClr val="bg1"/>
                </a:solidFill>
              </a:rPr>
              <a:t>, szociális szövetkezet, nonprofit szervezet államháztartáson belül és kívül.</a:t>
            </a:r>
          </a:p>
          <a:p>
            <a:pPr lvl="0"/>
            <a:r>
              <a:rPr lang="hu-HU" dirty="0">
                <a:solidFill>
                  <a:schemeClr val="bg1"/>
                </a:solidFill>
              </a:rPr>
              <a:t> </a:t>
            </a:r>
            <a:r>
              <a:rPr lang="hu-HU" sz="2400" b="1" dirty="0">
                <a:solidFill>
                  <a:schemeClr val="bg1"/>
                </a:solidFill>
              </a:rPr>
              <a:t>Tervezett forrás</a:t>
            </a:r>
            <a:r>
              <a:rPr lang="hu-HU" sz="2400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hu-HU" i="1" dirty="0">
                <a:solidFill>
                  <a:schemeClr val="bg1"/>
                </a:solidFill>
              </a:rPr>
              <a:t>az adott beavatkozási területre/intézkedésre allokált forrás</a:t>
            </a:r>
            <a:r>
              <a:rPr lang="hu-HU" i="1" dirty="0" smtClean="0">
                <a:solidFill>
                  <a:schemeClr val="bg1"/>
                </a:solidFill>
              </a:rPr>
              <a:t>: </a:t>
            </a:r>
            <a:r>
              <a:rPr lang="hu-HU" dirty="0" smtClean="0">
                <a:solidFill>
                  <a:schemeClr val="bg1"/>
                </a:solidFill>
              </a:rPr>
              <a:t>80,193351 </a:t>
            </a:r>
            <a:r>
              <a:rPr lang="hu-HU" dirty="0">
                <a:solidFill>
                  <a:schemeClr val="bg1"/>
                </a:solidFill>
              </a:rPr>
              <a:t>millió forint</a:t>
            </a:r>
          </a:p>
          <a:p>
            <a:pPr lvl="1"/>
            <a:r>
              <a:rPr lang="hu-HU" i="1" dirty="0">
                <a:solidFill>
                  <a:schemeClr val="bg1"/>
                </a:solidFill>
              </a:rPr>
              <a:t>a támogatás aránya: </a:t>
            </a:r>
            <a:r>
              <a:rPr lang="hu-HU" dirty="0">
                <a:solidFill>
                  <a:schemeClr val="bg1"/>
                </a:solidFill>
              </a:rPr>
              <a:t>Nem besorolt járás 60%, komplex programmal fejlesztendő járás 70%, jövedelemtermelő tevékenység esetén.</a:t>
            </a:r>
          </a:p>
          <a:p>
            <a:r>
              <a:rPr lang="hu-HU" sz="2400" dirty="0">
                <a:solidFill>
                  <a:schemeClr val="bg1"/>
                </a:solidFill>
              </a:rPr>
              <a:t>Közösségi célú fejlesztés esetén nem besorolt járás 85%, komplex programmal fejlesztendő járás 95%. </a:t>
            </a:r>
          </a:p>
          <a:p>
            <a:pPr lvl="1"/>
            <a:r>
              <a:rPr lang="hu-HU" i="1" dirty="0" smtClean="0">
                <a:solidFill>
                  <a:schemeClr val="bg1"/>
                </a:solidFill>
              </a:rPr>
              <a:t>a </a:t>
            </a:r>
            <a:r>
              <a:rPr lang="hu-HU" i="1" dirty="0">
                <a:solidFill>
                  <a:schemeClr val="bg1"/>
                </a:solidFill>
              </a:rPr>
              <a:t>projektméret korlátai</a:t>
            </a:r>
            <a:r>
              <a:rPr lang="hu-HU" i="1" dirty="0" smtClean="0">
                <a:solidFill>
                  <a:schemeClr val="bg1"/>
                </a:solidFill>
              </a:rPr>
              <a:t>: </a:t>
            </a:r>
            <a:r>
              <a:rPr lang="hu-HU" dirty="0" smtClean="0">
                <a:solidFill>
                  <a:schemeClr val="bg1"/>
                </a:solidFill>
              </a:rPr>
              <a:t>500</a:t>
            </a:r>
            <a:r>
              <a:rPr lang="hu-HU" dirty="0">
                <a:solidFill>
                  <a:schemeClr val="bg1"/>
                </a:solidFill>
              </a:rPr>
              <a:t> 000 -5 millió forint</a:t>
            </a:r>
          </a:p>
          <a:p>
            <a:pPr lvl="1"/>
            <a:r>
              <a:rPr lang="hu-HU" i="1" dirty="0">
                <a:solidFill>
                  <a:schemeClr val="bg1"/>
                </a:solidFill>
              </a:rPr>
              <a:t>a támogatás módja hagyományos költségelszámolás</a:t>
            </a:r>
            <a:endParaRPr lang="hu-HU" dirty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76208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620688"/>
            <a:ext cx="10058400" cy="5414352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algn="ctr"/>
            <a:r>
              <a:rPr lang="hu-HU" sz="4800" dirty="0" smtClean="0">
                <a:solidFill>
                  <a:schemeClr val="tx2">
                    <a:lumMod val="75000"/>
                  </a:schemeClr>
                </a:solidFill>
              </a:rPr>
              <a:t>Köszönöm megtisztelő figyelmüket!</a:t>
            </a:r>
          </a:p>
          <a:p>
            <a:pPr algn="ctr"/>
            <a:r>
              <a:rPr lang="hu-HU" sz="3500" dirty="0" smtClean="0">
                <a:solidFill>
                  <a:schemeClr val="bg1"/>
                </a:solidFill>
                <a:hlinkClick r:id="rId2"/>
              </a:rPr>
              <a:t>www.keleti-mecsek.hu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forrai.kriszti</a:t>
            </a:r>
            <a:r>
              <a:rPr lang="hu-HU" sz="3500" dirty="0" smtClean="0">
                <a:solidFill>
                  <a:schemeClr val="bg1"/>
                </a:solidFill>
                <a:hlinkClick r:id="rId3"/>
              </a:rPr>
              <a:t>@</a:t>
            </a:r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gmail.com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Vidák Krisztina</a:t>
            </a: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titkár</a:t>
            </a:r>
          </a:p>
        </p:txBody>
      </p:sp>
    </p:spTree>
    <p:extLst>
      <p:ext uri="{BB962C8B-B14F-4D97-AF65-F5344CB8AC3E}">
        <p14:creationId xmlns:p14="http://schemas.microsoft.com/office/powerpoint/2010/main" val="361598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42190"/>
          </a:xfrm>
        </p:spPr>
        <p:txBody>
          <a:bodyPr>
            <a:noAutofit/>
          </a:bodyPr>
          <a:lstStyle/>
          <a:p>
            <a:r>
              <a:rPr lang="hu-HU" sz="2800" b="1" smtClean="0">
                <a:solidFill>
                  <a:schemeClr val="tx1"/>
                </a:solidFill>
              </a:rPr>
              <a:t>Nem </a:t>
            </a:r>
            <a:r>
              <a:rPr lang="hu-HU" sz="2800" b="1" dirty="0">
                <a:solidFill>
                  <a:schemeClr val="tx1"/>
                </a:solidFill>
              </a:rPr>
              <a:t>mezőgazdasági tevékenységek beindítására és fejlesztésére irányuló beruházások támogatása </a:t>
            </a:r>
            <a:r>
              <a:rPr lang="hu-HU" sz="2800" b="1" dirty="0" smtClean="0">
                <a:solidFill>
                  <a:schemeClr val="tx1"/>
                </a:solidFill>
              </a:rPr>
              <a:t>VP6-6.4.1-16</a:t>
            </a:r>
            <a:r>
              <a:rPr lang="hu-HU" sz="2800" b="1" dirty="0">
                <a:solidFill>
                  <a:schemeClr val="tx1"/>
                </a:solidFill>
              </a:rPr>
              <a:t/>
            </a:r>
            <a:br>
              <a:rPr lang="hu-HU" sz="2800" b="1" dirty="0">
                <a:solidFill>
                  <a:schemeClr val="tx1"/>
                </a:solidFill>
              </a:rPr>
            </a:br>
            <a:endParaRPr lang="hu-HU" sz="2800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1484784"/>
            <a:ext cx="10058400" cy="4550256"/>
          </a:xfrm>
          <a:solidFill>
            <a:schemeClr val="tx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hu-HU" dirty="0">
                <a:solidFill>
                  <a:schemeClr val="bg1"/>
                </a:solidFill>
              </a:rPr>
              <a:t>Önállóan támogatható </a:t>
            </a:r>
            <a:r>
              <a:rPr lang="hu-HU" dirty="0" smtClean="0">
                <a:solidFill>
                  <a:schemeClr val="bg1"/>
                </a:solidFill>
              </a:rPr>
              <a:t>tevékenységek: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</a:t>
            </a:r>
            <a:r>
              <a:rPr lang="hu-HU" dirty="0">
                <a:solidFill>
                  <a:schemeClr val="bg1"/>
                </a:solidFill>
              </a:rPr>
              <a:t>) Falusi turisztikai attrakciók és szolgáltatások létesítése, fejlesztése: </a:t>
            </a:r>
          </a:p>
          <a:p>
            <a:r>
              <a:rPr lang="hu-HU" dirty="0">
                <a:solidFill>
                  <a:schemeClr val="bg1"/>
                </a:solidFill>
              </a:rPr>
              <a:t>- új falusi szálláshely létesítése és meglévő fejlesztése esetében a projekt eredményének rendelkeznie kell a 4 napraforgós minősítést tartalmazó Minősítő Bizonyítvánnyal; </a:t>
            </a:r>
          </a:p>
          <a:p>
            <a:r>
              <a:rPr lang="hu-HU" dirty="0">
                <a:solidFill>
                  <a:schemeClr val="bg1"/>
                </a:solidFill>
              </a:rPr>
              <a:t>Egyéb szálláshely esetében: </a:t>
            </a:r>
          </a:p>
          <a:p>
            <a:r>
              <a:rPr lang="hu-HU" dirty="0">
                <a:solidFill>
                  <a:schemeClr val="bg1"/>
                </a:solidFill>
              </a:rPr>
              <a:t>- új egyéb szálláshely létesítése és meglévő fejlesztése támogatható;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b</a:t>
            </a:r>
            <a:r>
              <a:rPr lang="hu-HU" dirty="0">
                <a:solidFill>
                  <a:schemeClr val="bg1"/>
                </a:solidFill>
              </a:rPr>
              <a:t>) A felhívás 11. számú mellékletében felsorolt listában szereplő nem mezőgazdasági termék- , szolgáltatás- és technológiafejlesztés, a tevékenység elindításához vagy </a:t>
            </a:r>
            <a:r>
              <a:rPr lang="hu-HU" dirty="0" err="1" smtClean="0">
                <a:solidFill>
                  <a:schemeClr val="bg1"/>
                </a:solidFill>
              </a:rPr>
              <a:t>továbbfejlesztéséhez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szükséges műhely vagy bemutató tér kialakítása, fejlesztése, interaktív bemutatók tartásához szükséges fejlesztések, árusító helyek/csatornák kialakítása, fejlesztése (kivéve kizárólag mezőgazdasági és </a:t>
            </a:r>
            <a:r>
              <a:rPr lang="hu-HU" dirty="0" err="1">
                <a:solidFill>
                  <a:schemeClr val="bg1"/>
                </a:solidFill>
              </a:rPr>
              <a:t>Annex</a:t>
            </a:r>
            <a:r>
              <a:rPr lang="hu-HU" dirty="0">
                <a:solidFill>
                  <a:schemeClr val="bg1"/>
                </a:solidFill>
              </a:rPr>
              <a:t> 1 feldolgozott termékeket árusító bolt, mozgó bolt). 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pPr algn="just"/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49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4394" y="0"/>
            <a:ext cx="10058400" cy="45719"/>
          </a:xfrm>
        </p:spPr>
        <p:txBody>
          <a:bodyPr>
            <a:normAutofit fontScale="90000"/>
          </a:bodyPr>
          <a:lstStyle/>
          <a:p>
            <a:endParaRPr lang="hu-H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0"/>
            <a:ext cx="11161240" cy="6858000"/>
          </a:xfrm>
          <a:solidFill>
            <a:schemeClr val="tx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Kötelezően </a:t>
            </a:r>
            <a:r>
              <a:rPr lang="hu-HU" dirty="0">
                <a:solidFill>
                  <a:schemeClr val="bg1"/>
                </a:solidFill>
              </a:rPr>
              <a:t>megvalósítandó, önállóan nem támogatható </a:t>
            </a:r>
            <a:r>
              <a:rPr lang="hu-HU" dirty="0" smtClean="0">
                <a:solidFill>
                  <a:schemeClr val="bg1"/>
                </a:solidFill>
              </a:rPr>
              <a:t>tevékenységek: 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- Tájékoztatás </a:t>
            </a:r>
            <a:r>
              <a:rPr lang="hu-HU" dirty="0">
                <a:solidFill>
                  <a:schemeClr val="bg1"/>
                </a:solidFill>
              </a:rPr>
              <a:t>és nyilvánosság biztosítása.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Választható, önállóan nem támogatható </a:t>
            </a:r>
            <a:r>
              <a:rPr lang="hu-HU" dirty="0" smtClean="0">
                <a:solidFill>
                  <a:schemeClr val="bg1"/>
                </a:solidFill>
              </a:rPr>
              <a:t>tevékenységek: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- </a:t>
            </a:r>
            <a:r>
              <a:rPr lang="hu-HU" dirty="0">
                <a:solidFill>
                  <a:schemeClr val="bg1"/>
                </a:solidFill>
              </a:rPr>
              <a:t>ingatlan </a:t>
            </a:r>
            <a:r>
              <a:rPr lang="hu-HU" dirty="0" smtClean="0">
                <a:solidFill>
                  <a:schemeClr val="bg1"/>
                </a:solidFill>
              </a:rPr>
              <a:t>vásárlása;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-</a:t>
            </a:r>
            <a:r>
              <a:rPr lang="hu-HU" dirty="0" smtClean="0">
                <a:solidFill>
                  <a:schemeClr val="bg1"/>
                </a:solidFill>
              </a:rPr>
              <a:t> falusi szálláshelyhez és egyéb szálláshelyhez kapcsolódó</a:t>
            </a:r>
            <a:r>
              <a:rPr lang="hu-HU" dirty="0">
                <a:solidFill>
                  <a:schemeClr val="bg1"/>
                </a:solidFill>
              </a:rPr>
              <a:t>, kiegészítő szolgáltatásfejlesztés (pl. étkeztetéshez szükséges tálaló-, melegítő-, főzőkonyha fejlesztése, kialakítása; étkező helyiség felújítása, férőhely bővítése; étkezőbútorok beszerzése); </a:t>
            </a:r>
          </a:p>
          <a:p>
            <a:r>
              <a:rPr lang="hu-HU" dirty="0">
                <a:solidFill>
                  <a:schemeClr val="bg1"/>
                </a:solidFill>
              </a:rPr>
              <a:t>-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komplex, projekt-arányos akadálymentesítés; </a:t>
            </a:r>
            <a:r>
              <a:rPr lang="hu-HU" dirty="0" smtClean="0">
                <a:solidFill>
                  <a:schemeClr val="bg1"/>
                </a:solidFill>
              </a:rPr>
              <a:t>? értelmezés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-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projektelőkészítéshez kapcsolódó tevékenységek; </a:t>
            </a:r>
          </a:p>
          <a:p>
            <a:r>
              <a:rPr lang="hu-HU" dirty="0">
                <a:solidFill>
                  <a:schemeClr val="bg1"/>
                </a:solidFill>
              </a:rPr>
              <a:t>-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az aktív </a:t>
            </a:r>
            <a:r>
              <a:rPr lang="hu-HU" dirty="0" smtClean="0">
                <a:solidFill>
                  <a:schemeClr val="bg1"/>
                </a:solidFill>
              </a:rPr>
              <a:t>turizmus </a:t>
            </a:r>
            <a:r>
              <a:rPr lang="hu-HU" dirty="0">
                <a:solidFill>
                  <a:schemeClr val="bg1"/>
                </a:solidFill>
              </a:rPr>
              <a:t>és szabadidősport igényeit kielégítő szolgáltatás kialakítása és fejlesztése; </a:t>
            </a:r>
          </a:p>
          <a:p>
            <a:r>
              <a:rPr lang="hu-HU" dirty="0">
                <a:solidFill>
                  <a:schemeClr val="bg1"/>
                </a:solidFill>
              </a:rPr>
              <a:t>-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megújuló energiaforrást hasznosító technológiák kialakítása a projekt által érintett épület tekintetében. (Fűtési/hűtési energiaigény, használati melegvíz igény, villamos energia igény részbeni vagy teljes kielégítése megújuló energiaforrásból; napkollektorok alkalmazása, biomassza alapú és hőszivattyús rendszerek telepítése, geotermikus energia használata, napelemes rendszer kialakítása). </a:t>
            </a:r>
          </a:p>
          <a:p>
            <a:endParaRPr lang="hu-H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69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86206"/>
          </a:xfrm>
        </p:spPr>
        <p:txBody>
          <a:bodyPr>
            <a:normAutofit/>
          </a:bodyPr>
          <a:lstStyle/>
          <a:p>
            <a:endParaRPr lang="hu-HU" sz="43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332656"/>
            <a:ext cx="11233248" cy="6408712"/>
          </a:xfrm>
          <a:solidFill>
            <a:schemeClr val="tx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Nem támogatható tevékenységek: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a</a:t>
            </a:r>
            <a:r>
              <a:rPr lang="hu-HU" dirty="0">
                <a:solidFill>
                  <a:schemeClr val="bg1"/>
                </a:solidFill>
              </a:rPr>
              <a:t>) mezőgazdasági tevékenységhez kapcsolódó beruházások; </a:t>
            </a:r>
          </a:p>
          <a:p>
            <a:r>
              <a:rPr lang="hu-HU" dirty="0">
                <a:solidFill>
                  <a:schemeClr val="bg1"/>
                </a:solidFill>
              </a:rPr>
              <a:t>b) az Európai Unióról szóló Szerződés 1. számú mellékletében szereplő mezőgazdasági termékek elsődleges élelmiszer-feldolgozására és a kapcsolódó termékek értékesítésére irányuló fejlesztések (továbbiakban </a:t>
            </a:r>
            <a:r>
              <a:rPr lang="hu-HU" dirty="0" err="1">
                <a:solidFill>
                  <a:schemeClr val="bg1"/>
                </a:solidFill>
              </a:rPr>
              <a:t>Annex</a:t>
            </a:r>
            <a:r>
              <a:rPr lang="hu-HU" dirty="0">
                <a:solidFill>
                  <a:schemeClr val="bg1"/>
                </a:solidFill>
              </a:rPr>
              <a:t> I terméklistát a felhívás 2. számú melléklete tartalmazza); </a:t>
            </a:r>
          </a:p>
          <a:p>
            <a:r>
              <a:rPr lang="hu-HU" dirty="0">
                <a:solidFill>
                  <a:schemeClr val="bg1"/>
                </a:solidFill>
              </a:rPr>
              <a:t>c) exporttal kapcsolatos tevékenységek, ha az az exportált mennyiségekhez, értékesítési hálózat kialakításához és működtetéséhez vagy az exporttevékenységgel összefüggésben felmerülő egyéb folyó kiadásokhoz közvetlenül kapcsolódnak; </a:t>
            </a:r>
          </a:p>
          <a:p>
            <a:r>
              <a:rPr lang="hu-HU" dirty="0">
                <a:solidFill>
                  <a:schemeClr val="bg1"/>
                </a:solidFill>
              </a:rPr>
              <a:t>d) az európai uniós jog megsértését eredményező tevékenységek; </a:t>
            </a:r>
          </a:p>
          <a:p>
            <a:r>
              <a:rPr lang="hu-HU" dirty="0">
                <a:solidFill>
                  <a:schemeClr val="bg1"/>
                </a:solidFill>
              </a:rPr>
              <a:t>e) a közúti kereskedelmi árufuvarozást ellenszolgáltatás fejében végző vállalkozások számára teherszállító járművek megvásárlása; </a:t>
            </a:r>
          </a:p>
          <a:p>
            <a:r>
              <a:rPr lang="hu-HU" dirty="0">
                <a:solidFill>
                  <a:schemeClr val="bg1"/>
                </a:solidFill>
              </a:rPr>
              <a:t>f) a motorral hajtott szárazföldi, légi, vízi közlekedési jármű, erőgép beszerzése. </a:t>
            </a:r>
          </a:p>
          <a:p>
            <a:r>
              <a:rPr lang="hu-HU" i="1" dirty="0" smtClean="0">
                <a:solidFill>
                  <a:schemeClr val="bg1"/>
                </a:solidFill>
              </a:rPr>
              <a:t>Amennyiben </a:t>
            </a:r>
            <a:r>
              <a:rPr lang="hu-HU" i="1" dirty="0">
                <a:solidFill>
                  <a:schemeClr val="bg1"/>
                </a:solidFill>
              </a:rPr>
              <a:t>a projekt keretében szálláshely-fejlesztés valósul meg, úgy annak kötelező a szálláskapacitás növekedésével járnia</a:t>
            </a:r>
            <a:r>
              <a:rPr lang="hu-HU" i="1" dirty="0" smtClean="0">
                <a:solidFill>
                  <a:schemeClr val="bg1"/>
                </a:solidFill>
              </a:rPr>
              <a:t>. </a:t>
            </a:r>
            <a:endParaRPr lang="hu-HU" i="1" dirty="0">
              <a:solidFill>
                <a:schemeClr val="bg1"/>
              </a:solidFill>
            </a:endParaRPr>
          </a:p>
          <a:p>
            <a:r>
              <a:rPr lang="hu-HU" i="1" dirty="0" smtClean="0">
                <a:solidFill>
                  <a:schemeClr val="bg1"/>
                </a:solidFill>
              </a:rPr>
              <a:t>A </a:t>
            </a:r>
            <a:r>
              <a:rPr lang="hu-HU" i="1" dirty="0">
                <a:solidFill>
                  <a:schemeClr val="bg1"/>
                </a:solidFill>
              </a:rPr>
              <a:t>fejlesztés eredményeképpen létrejött projekt keretein belül legalább egy új szolgáltatás jön létre. </a:t>
            </a:r>
          </a:p>
          <a:p>
            <a:endParaRPr lang="hu-HU" dirty="0" smtClean="0">
              <a:solidFill>
                <a:schemeClr val="bg1"/>
              </a:solidFill>
            </a:endParaRPr>
          </a:p>
          <a:p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45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70182"/>
          </a:xfrm>
        </p:spPr>
        <p:txBody>
          <a:bodyPr/>
          <a:lstStyle/>
          <a:p>
            <a:endParaRPr lang="hu-H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332656"/>
            <a:ext cx="10058400" cy="6336704"/>
          </a:xfrm>
          <a:solidFill>
            <a:schemeClr val="tx2">
              <a:lumMod val="9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Építéssel kapcsolatos tevékenység kapcsán a korábbi feltételek állnak fent.  </a:t>
            </a:r>
            <a:endParaRPr lang="hu-H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u-HU" sz="2800" dirty="0" smtClean="0">
                <a:solidFill>
                  <a:schemeClr val="bg1"/>
                </a:solidFill>
              </a:rPr>
              <a:t>Egyéb feltételek: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fenntartási kötelezettség időtartama alatt a projekt tárgya nem idegeníthető el, nem adható </a:t>
            </a:r>
            <a:r>
              <a:rPr lang="hu-HU" dirty="0" smtClean="0">
                <a:solidFill>
                  <a:schemeClr val="bg1"/>
                </a:solidFill>
              </a:rPr>
              <a:t>bérbe.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Amennyiben </a:t>
            </a:r>
            <a:r>
              <a:rPr lang="hu-HU" dirty="0">
                <a:solidFill>
                  <a:schemeClr val="bg1"/>
                </a:solidFill>
              </a:rPr>
              <a:t>a kedvezményezett munkavállalókat foglalkoztat, úgy vállalnia kell, hogy mind a megvalósítási mind a fenntartási időszak alatt fenntartja a bázislétszámot illetve a 4.4.2./3 Tartalmi értékelési szempontok 4. pontjában, a foglalkoztatottak számának bővítésére tett vállalását. A bázislétszám alapját a benyújtást megelőző naptári év foglalkoztatotti átlaglétszáma adja. A foglalkoztatotti átlaglétszám kiszámításának módját a Központi Statisztikai Hivatal (KSH) „Útmutató a munkaügy-statisztikai adatszolgáltatáshoz” című kiadványa tartalmazza.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létszámtartásra vonatkozó kötelezettségek be nem tartása speciális </a:t>
            </a:r>
            <a:r>
              <a:rPr lang="hu-HU" dirty="0" smtClean="0">
                <a:solidFill>
                  <a:schemeClr val="bg1"/>
                </a:solidFill>
              </a:rPr>
              <a:t>jogkövetkezményeket </a:t>
            </a:r>
            <a:r>
              <a:rPr lang="hu-HU" dirty="0">
                <a:solidFill>
                  <a:schemeClr val="bg1"/>
                </a:solidFill>
              </a:rPr>
              <a:t>von maga </a:t>
            </a:r>
            <a:r>
              <a:rPr lang="hu-HU" dirty="0" smtClean="0">
                <a:solidFill>
                  <a:schemeClr val="bg1"/>
                </a:solidFill>
              </a:rPr>
              <a:t>után (2,5 %, vagy teljes visszafizetés, ha ponthatár alá esik). </a:t>
            </a:r>
            <a:endParaRPr lang="hu-HU" dirty="0"/>
          </a:p>
          <a:p>
            <a:r>
              <a:rPr lang="hu-HU" dirty="0" smtClean="0">
                <a:solidFill>
                  <a:schemeClr val="bg1"/>
                </a:solidFill>
              </a:rPr>
              <a:t>A pályázó nem </a:t>
            </a:r>
            <a:r>
              <a:rPr lang="hu-HU" dirty="0">
                <a:solidFill>
                  <a:schemeClr val="bg1"/>
                </a:solidFill>
              </a:rPr>
              <a:t>mezőgazdasági tevékenységből származó </a:t>
            </a:r>
            <a:r>
              <a:rPr lang="hu-HU" dirty="0" smtClean="0">
                <a:solidFill>
                  <a:schemeClr val="bg1"/>
                </a:solidFill>
              </a:rPr>
              <a:t>árbevételének </a:t>
            </a:r>
            <a:r>
              <a:rPr lang="hu-HU" dirty="0">
                <a:solidFill>
                  <a:schemeClr val="bg1"/>
                </a:solidFill>
              </a:rPr>
              <a:t>a projekt megvalósítását követő első teljes lezárt üzleti évben meg kell haladnia a támogatási kérelem benyújtását megelőző utolsó teljes, vagy nem teljes lezárt üzleti év nem mezőgazdasági tevékenységből származó árbevételét.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kedvezményezett a támogatói okirat kézbesítését követő naptól számított 6 hónapon belül köteles megkezdeni az üzleti terv végrehajtását.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Amennyiben </a:t>
            </a:r>
            <a:r>
              <a:rPr lang="hu-HU" dirty="0">
                <a:solidFill>
                  <a:schemeClr val="bg1"/>
                </a:solidFill>
              </a:rPr>
              <a:t>a projekt keretében szálláshellyel kapcsolatos tevékenység valósul meg, úgy a kedvezményezettnek eleget kell tennie a 239/2009. (X. 20.) Korm. rendeletben </a:t>
            </a:r>
            <a:r>
              <a:rPr lang="hu-HU" dirty="0" smtClean="0">
                <a:solidFill>
                  <a:schemeClr val="bg1"/>
                </a:solidFill>
              </a:rPr>
              <a:t>foglaltaknak</a:t>
            </a:r>
            <a:r>
              <a:rPr lang="hu-HU" dirty="0">
                <a:solidFill>
                  <a:schemeClr val="bg1"/>
                </a:solidFill>
              </a:rPr>
              <a:t>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Falusi </a:t>
            </a:r>
            <a:r>
              <a:rPr lang="hu-HU" dirty="0">
                <a:solidFill>
                  <a:schemeClr val="bg1"/>
                </a:solidFill>
              </a:rPr>
              <a:t>szálláshely </a:t>
            </a:r>
            <a:r>
              <a:rPr lang="hu-HU" dirty="0" smtClean="0">
                <a:solidFill>
                  <a:schemeClr val="bg1"/>
                </a:solidFill>
              </a:rPr>
              <a:t>kialakítása </a:t>
            </a:r>
            <a:r>
              <a:rPr lang="hu-HU" dirty="0">
                <a:solidFill>
                  <a:schemeClr val="bg1"/>
                </a:solidFill>
              </a:rPr>
              <a:t>és/vagy </a:t>
            </a:r>
            <a:r>
              <a:rPr lang="hu-HU" dirty="0" smtClean="0">
                <a:solidFill>
                  <a:schemeClr val="bg1"/>
                </a:solidFill>
              </a:rPr>
              <a:t>fejlesztése esetén az </a:t>
            </a:r>
            <a:r>
              <a:rPr lang="hu-HU" dirty="0">
                <a:solidFill>
                  <a:schemeClr val="bg1"/>
                </a:solidFill>
              </a:rPr>
              <a:t>utolsó kifizetési kérelem benyújtásának feltétele a </a:t>
            </a:r>
            <a:r>
              <a:rPr lang="hu-HU" dirty="0" smtClean="0">
                <a:solidFill>
                  <a:schemeClr val="bg1"/>
                </a:solidFill>
              </a:rPr>
              <a:t>FATOSZ </a:t>
            </a:r>
            <a:r>
              <a:rPr lang="hu-HU" dirty="0">
                <a:solidFill>
                  <a:schemeClr val="bg1"/>
                </a:solidFill>
              </a:rPr>
              <a:t>által kiállított 4 napraforgós minősítést tartalmazó Minősítő Bizonyítvány csatolása.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Amennyiben </a:t>
            </a:r>
            <a:r>
              <a:rPr lang="hu-HU" dirty="0">
                <a:solidFill>
                  <a:schemeClr val="bg1"/>
                </a:solidFill>
              </a:rPr>
              <a:t>a kedvezményezett őstermelő, abban az esetben az utolsó kifizetési kérelem benyújtásáig köteles az új egyéni vállalkozást befejezetten megalapítani és tevékenységét bejelenteni. 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57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48680"/>
            <a:ext cx="10058400" cy="9391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4128" y="404664"/>
            <a:ext cx="9720073" cy="6336704"/>
          </a:xfrm>
          <a:solidFill>
            <a:schemeClr val="tx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Mérföldkő: legalább 1, legfeljebb 4.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Hat hónapon belül KK benyújtása, a támogatási összeg 10 %-ára vonatkozóan. </a:t>
            </a:r>
          </a:p>
          <a:p>
            <a:r>
              <a:rPr lang="hu-HU" dirty="0">
                <a:solidFill>
                  <a:schemeClr val="bg1"/>
                </a:solidFill>
              </a:rPr>
              <a:t>A projekt megvalósítását </a:t>
            </a:r>
            <a:r>
              <a:rPr lang="hu-HU" dirty="0" smtClean="0">
                <a:solidFill>
                  <a:schemeClr val="bg1"/>
                </a:solidFill>
              </a:rPr>
              <a:t>a támogatást igénylő a pályázat benyújtástát </a:t>
            </a:r>
            <a:r>
              <a:rPr lang="hu-HU" dirty="0">
                <a:solidFill>
                  <a:schemeClr val="bg1"/>
                </a:solidFill>
              </a:rPr>
              <a:t>követő napon </a:t>
            </a:r>
            <a:r>
              <a:rPr lang="hu-HU" dirty="0" smtClean="0">
                <a:solidFill>
                  <a:schemeClr val="bg1"/>
                </a:solidFill>
              </a:rPr>
              <a:t>a saját </a:t>
            </a:r>
            <a:r>
              <a:rPr lang="hu-HU" dirty="0">
                <a:solidFill>
                  <a:schemeClr val="bg1"/>
                </a:solidFill>
              </a:rPr>
              <a:t>felelősségére </a:t>
            </a:r>
            <a:r>
              <a:rPr lang="hu-HU" dirty="0" smtClean="0">
                <a:solidFill>
                  <a:schemeClr val="bg1"/>
                </a:solidFill>
              </a:rPr>
              <a:t>megkezdheti. </a:t>
            </a:r>
            <a:r>
              <a:rPr lang="hu-HU" dirty="0">
                <a:solidFill>
                  <a:schemeClr val="bg1"/>
                </a:solidFill>
              </a:rPr>
              <a:t>Építéssel járó beruházás: új építés, </a:t>
            </a:r>
            <a:r>
              <a:rPr lang="hu-HU" dirty="0" err="1">
                <a:solidFill>
                  <a:schemeClr val="bg1"/>
                </a:solidFill>
              </a:rPr>
              <a:t>továbbfejlesztés</a:t>
            </a:r>
            <a:r>
              <a:rPr lang="hu-HU" dirty="0">
                <a:solidFill>
                  <a:schemeClr val="bg1"/>
                </a:solidFill>
              </a:rPr>
              <a:t>, átalakítás vagy bővítés esetében a </a:t>
            </a:r>
            <a:r>
              <a:rPr lang="hu-HU" dirty="0" smtClean="0">
                <a:solidFill>
                  <a:schemeClr val="bg1"/>
                </a:solidFill>
              </a:rPr>
              <a:t>MÁK=MVH által </a:t>
            </a:r>
            <a:r>
              <a:rPr lang="hu-HU" dirty="0">
                <a:solidFill>
                  <a:schemeClr val="bg1"/>
                </a:solidFill>
              </a:rPr>
              <a:t>lefolytatott, előzetes helyszíni szemlét követően kezdhető meg a beruházás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gép/berendezés </a:t>
            </a:r>
            <a:r>
              <a:rPr lang="hu-HU" dirty="0">
                <a:solidFill>
                  <a:schemeClr val="bg1"/>
                </a:solidFill>
              </a:rPr>
              <a:t>beszerzéséről szóló megrendelés/szerződés, az azokhoz kapcsolódó számla, egyszerűsített számla, előlegszámla vagy előlegbekérő kiállításának, teljesítésének és kiegyenlítésének dátuma nem lehet korábbi a támogatási kérelem benyújtását követő napnál. 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</a:p>
          <a:p>
            <a:r>
              <a:rPr lang="hu-HU" dirty="0">
                <a:solidFill>
                  <a:schemeClr val="bg1"/>
                </a:solidFill>
              </a:rPr>
              <a:t>Tervezési költségek esetén a kapcsolódó dokumentáció kiállítási dátuma, valamint az </a:t>
            </a:r>
            <a:r>
              <a:rPr lang="hu-HU" dirty="0" smtClean="0">
                <a:solidFill>
                  <a:schemeClr val="bg1"/>
                </a:solidFill>
              </a:rPr>
              <a:t>általános </a:t>
            </a:r>
            <a:r>
              <a:rPr lang="hu-HU" dirty="0">
                <a:solidFill>
                  <a:schemeClr val="bg1"/>
                </a:solidFill>
              </a:rPr>
              <a:t>költségekhez kapcsolódó számla kiállítási dátuma nem lehet régebbi, mint 2014. január 1.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 projekt fizikai befejezésére a Támogatói Okirat kézbesítését követő naptól számított legfeljebb 24 hónap áll rendelkezésre.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Előleg: </a:t>
            </a:r>
            <a:r>
              <a:rPr lang="hu-HU" dirty="0">
                <a:solidFill>
                  <a:schemeClr val="bg1"/>
                </a:solidFill>
              </a:rPr>
              <a:t>A kedvezményezettnek kizárólag előleg igénylése esetén kell az előleg összegével megegyező összegű biztosítékot nyújtani. </a:t>
            </a:r>
            <a:r>
              <a:rPr lang="hu-HU" dirty="0" smtClean="0">
                <a:solidFill>
                  <a:schemeClr val="bg1"/>
                </a:solidFill>
              </a:rPr>
              <a:t>(hitel, egyéb támogatás, bankbetét, bankszámlaegyenleg, stb.)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8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585216"/>
            <a:ext cx="11089232" cy="6084144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hu-HU" b="1" dirty="0" smtClean="0">
                <a:solidFill>
                  <a:schemeClr val="bg1"/>
                </a:solidFill>
              </a:rPr>
              <a:t>Támogatási igényt nyújthat be: </a:t>
            </a:r>
          </a:p>
          <a:p>
            <a:r>
              <a:rPr lang="hu-HU" b="1" dirty="0" smtClean="0">
                <a:solidFill>
                  <a:schemeClr val="bg1"/>
                </a:solidFill>
              </a:rPr>
              <a:t>Vidéki </a:t>
            </a:r>
            <a:r>
              <a:rPr lang="hu-HU" b="1" dirty="0">
                <a:solidFill>
                  <a:schemeClr val="bg1"/>
                </a:solidFill>
              </a:rPr>
              <a:t>térségekben működő </a:t>
            </a:r>
            <a:r>
              <a:rPr lang="hu-HU" b="1" dirty="0" err="1">
                <a:solidFill>
                  <a:schemeClr val="bg1"/>
                </a:solidFill>
              </a:rPr>
              <a:t>mikrovállalkozásnak</a:t>
            </a:r>
            <a:r>
              <a:rPr lang="hu-HU" b="1" dirty="0">
                <a:solidFill>
                  <a:schemeClr val="bg1"/>
                </a:solidFill>
              </a:rPr>
              <a:t> minősülő mezőgazdasági termelő, aki/amely együttesen megfelel az alábbi feltételeknek: </a:t>
            </a:r>
            <a:r>
              <a:rPr lang="hu-HU" b="1" dirty="0" smtClean="0">
                <a:solidFill>
                  <a:schemeClr val="bg1"/>
                </a:solidFill>
              </a:rPr>
              <a:t>(őstermelő is)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- székhelye / telephelye legalább a támogatási kérelem benyújtását megelőző év július elsejétől a 3., 4. vagy 10. számú mellékletben felsorolt településen van; </a:t>
            </a:r>
          </a:p>
          <a:p>
            <a:r>
              <a:rPr lang="hu-HU" dirty="0">
                <a:solidFill>
                  <a:schemeClr val="bg1"/>
                </a:solidFill>
              </a:rPr>
              <a:t>- a projekt megvalósítási helye a felhívás 3., 4. vagy 10. számú mellékletben szereplő településen található; </a:t>
            </a:r>
          </a:p>
          <a:p>
            <a:r>
              <a:rPr lang="hu-HU" dirty="0">
                <a:solidFill>
                  <a:schemeClr val="bg1"/>
                </a:solidFill>
              </a:rPr>
              <a:t>- igazolja, hogy a támogatási kérelem benyújtását megelőző, vagy amennyiben erre vonatkozóan nem rendelkezik adatokkal, az ezt megelőző lezárt üzleti évben árbevételének legalább 50%-a mezőgazdasági tevékenységből származott. A mezőgazdasági tevékenységből származó nettó árbevétel és annak nettó </a:t>
            </a:r>
            <a:r>
              <a:rPr lang="hu-HU" dirty="0" err="1">
                <a:solidFill>
                  <a:schemeClr val="bg1"/>
                </a:solidFill>
              </a:rPr>
              <a:t>árbevételhez</a:t>
            </a:r>
            <a:r>
              <a:rPr lang="hu-HU" dirty="0">
                <a:solidFill>
                  <a:schemeClr val="bg1"/>
                </a:solidFill>
              </a:rPr>
              <a:t> viszonyított arányának kiszámítását a felhívás 8. számú mellékletében szereplő képlet alkalmazásával kell elvégezni; </a:t>
            </a:r>
          </a:p>
          <a:p>
            <a:r>
              <a:rPr lang="hu-HU" dirty="0">
                <a:solidFill>
                  <a:schemeClr val="bg1"/>
                </a:solidFill>
              </a:rPr>
              <a:t>- rendelkezik a 2007. évi XVII. törvény 28.§-a szerinti ügyfél-azonosítóval. </a:t>
            </a:r>
          </a:p>
          <a:p>
            <a:r>
              <a:rPr lang="hu-HU" dirty="0">
                <a:solidFill>
                  <a:schemeClr val="bg1"/>
                </a:solidFill>
              </a:rPr>
              <a:t>Támogatásban nem részesíthetők </a:t>
            </a:r>
            <a:r>
              <a:rPr lang="hu-HU" dirty="0" smtClean="0">
                <a:solidFill>
                  <a:schemeClr val="bg1"/>
                </a:solidFill>
              </a:rPr>
              <a:t>köre: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VP6-6.2.1-16 kódszámú - </a:t>
            </a:r>
            <a:r>
              <a:rPr lang="hu-HU" i="1" dirty="0">
                <a:solidFill>
                  <a:schemeClr val="bg1"/>
                </a:solidFill>
              </a:rPr>
              <a:t>„Mezőgazdasági tevékenységek diverzifikációja, </a:t>
            </a:r>
            <a:r>
              <a:rPr lang="hu-HU" i="1" dirty="0" err="1">
                <a:solidFill>
                  <a:schemeClr val="bg1"/>
                </a:solidFill>
              </a:rPr>
              <a:t>mikrovállalkozás</a:t>
            </a:r>
            <a:r>
              <a:rPr lang="hu-HU" i="1" dirty="0">
                <a:solidFill>
                  <a:schemeClr val="bg1"/>
                </a:solidFill>
              </a:rPr>
              <a:t> indítása” </a:t>
            </a:r>
            <a:r>
              <a:rPr lang="hu-HU" dirty="0">
                <a:solidFill>
                  <a:schemeClr val="bg1"/>
                </a:solidFill>
              </a:rPr>
              <a:t>című, felhívás keretében már rendelkezik nyertes kérelemmel ugyanezen tevékenységre vonatkozóan;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támogatási kérelmek benyújtására 2017. április 18. naptól 2019. április 23 -</a:t>
            </a:r>
            <a:r>
              <a:rPr lang="hu-HU" dirty="0" err="1">
                <a:solidFill>
                  <a:schemeClr val="bg1"/>
                </a:solidFill>
              </a:rPr>
              <a:t>ig</a:t>
            </a:r>
            <a:r>
              <a:rPr lang="hu-HU" dirty="0">
                <a:solidFill>
                  <a:schemeClr val="bg1"/>
                </a:solidFill>
              </a:rPr>
              <a:t> van lehetőség.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220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3392" y="188640"/>
            <a:ext cx="10873208" cy="6480720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500 fő alatti település 15 pont.1 fő alkalmazására 10 pont jár.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komplex programmal fejlesztendő járás csak 5 pontot kap. A 100 pontból minimum 43 pontot szükséges elérni.</a:t>
            </a:r>
          </a:p>
          <a:p>
            <a:r>
              <a:rPr lang="hu-HU" dirty="0">
                <a:solidFill>
                  <a:schemeClr val="bg1"/>
                </a:solidFill>
              </a:rPr>
              <a:t>Az igényelhető vissza nem térítendő támogatás összege: maximum </a:t>
            </a:r>
            <a:r>
              <a:rPr lang="hu-HU" dirty="0" smtClean="0">
                <a:solidFill>
                  <a:schemeClr val="bg1"/>
                </a:solidFill>
              </a:rPr>
              <a:t>49.572.800 </a:t>
            </a:r>
            <a:r>
              <a:rPr lang="hu-HU" dirty="0">
                <a:solidFill>
                  <a:schemeClr val="bg1"/>
                </a:solidFill>
              </a:rPr>
              <a:t>Ft. </a:t>
            </a:r>
          </a:p>
          <a:p>
            <a:r>
              <a:rPr lang="hu-HU" dirty="0">
                <a:solidFill>
                  <a:schemeClr val="bg1"/>
                </a:solidFill>
              </a:rPr>
              <a:t>Maximális alaptámogatási intenzitás: 50%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 290/2014. (XI. 26.) Korm. rendelet szerinti „kedvezményezett” járásban lévő településen: 	60% 	</a:t>
            </a:r>
          </a:p>
          <a:p>
            <a:r>
              <a:rPr lang="hu-HU" dirty="0">
                <a:solidFill>
                  <a:schemeClr val="bg1"/>
                </a:solidFill>
              </a:rPr>
              <a:t>A 290/2014. (XI. 26.) Korm. rendelet szerinti „fejlesztendő” és „komplex programmal fejlesztendő” járásban lévő településen: 	70% 	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Hiánypótlásra van lehetőség.</a:t>
            </a:r>
          </a:p>
          <a:p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Az elszámolható </a:t>
            </a:r>
            <a:r>
              <a:rPr lang="hu-HU" dirty="0">
                <a:solidFill>
                  <a:schemeClr val="bg1"/>
                </a:solidFill>
              </a:rPr>
              <a:t>kiadások összegének legalább 80%-át teljesíteni. </a:t>
            </a: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79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9336" y="0"/>
            <a:ext cx="11737304" cy="6957392"/>
          </a:xfrm>
          <a:solidFill>
            <a:schemeClr val="tx2">
              <a:lumMod val="75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Csatolandó mellékletek: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támogatást igénylő teljes lezárt üzleti évből származó árbevételének legalább 50%-a mezőgazdasági tevékenységből származik: </a:t>
            </a:r>
          </a:p>
          <a:p>
            <a:r>
              <a:rPr lang="hu-HU" dirty="0">
                <a:solidFill>
                  <a:schemeClr val="bg1"/>
                </a:solidFill>
              </a:rPr>
              <a:t>- gazdasági társaság esetén független könyvvizsgálói igazolást, </a:t>
            </a:r>
          </a:p>
          <a:p>
            <a:r>
              <a:rPr lang="hu-HU" dirty="0">
                <a:solidFill>
                  <a:schemeClr val="bg1"/>
                </a:solidFill>
              </a:rPr>
              <a:t>- egyéni vállalkozó esetén független könyvvizsgálói igazolást, </a:t>
            </a:r>
          </a:p>
          <a:p>
            <a:r>
              <a:rPr lang="hu-HU" dirty="0">
                <a:solidFill>
                  <a:schemeClr val="bg1"/>
                </a:solidFill>
              </a:rPr>
              <a:t>- vagy amennyiben a támogatást igénylő a számviteli nyilvántartásaiban a mezőgazdasági és nem mezőgazdasági tevékenységből származó bevételeit minden kétséget kizáróan és ellenőrizhető módon egymástól elkülönítve vezeti, akkor a támogatási kérelem benyújtását megelőző, vagy amennyiben erre vonatkozóan nem állnak rendelkezésre adatok, az ezt megelőző teljes lezárt üzleti évre vonatkozó üzleti beszámolót, vagy egyéb számviteli nyilvántartást. </a:t>
            </a:r>
          </a:p>
          <a:p>
            <a:r>
              <a:rPr lang="hu-HU" dirty="0">
                <a:solidFill>
                  <a:schemeClr val="bg1"/>
                </a:solidFill>
              </a:rPr>
              <a:t>Őstermelő esetén személyi jövedelemadó bevallás, valamint az adóbevallásra nem kötelezett őstermelők esetén az értékesítési betétlap.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Egy</a:t>
            </a:r>
            <a:r>
              <a:rPr lang="hu-HU" dirty="0">
                <a:solidFill>
                  <a:schemeClr val="bg1"/>
                </a:solidFill>
              </a:rPr>
              <a:t>, az illetékes Polgármesteri Hivatal vagy Kormányablak által kiállított igazolást arról, hogy a vállalkozás székhelye, bejegyzett telephelye a benyújtást megelőző év július 1. napján már a 3., 4. vagy 10. számú mellékletek szerinti valamelyik településen volt és azóta is folyamatosan ott van.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Őstermelők </a:t>
            </a:r>
            <a:r>
              <a:rPr lang="hu-HU" dirty="0">
                <a:solidFill>
                  <a:schemeClr val="bg1"/>
                </a:solidFill>
              </a:rPr>
              <a:t>esetében lakcímet, vagy a tartózkodási helyet, életvitelszerű helyet igazoló hatósági igazolvány másolata, vagy az ügyfél lakhelye </a:t>
            </a:r>
            <a:r>
              <a:rPr lang="hu-HU" dirty="0" err="1">
                <a:solidFill>
                  <a:schemeClr val="bg1"/>
                </a:solidFill>
              </a:rPr>
              <a:t>szeriniti</a:t>
            </a:r>
            <a:r>
              <a:rPr lang="hu-HU" dirty="0">
                <a:solidFill>
                  <a:schemeClr val="bg1"/>
                </a:solidFill>
              </a:rPr>
              <a:t> illetékes Polgármesteri Hivatal, vagy Kormányhivatal által kiállított 30 napnál nem régebbi igazolás.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Őstermelő </a:t>
            </a:r>
            <a:r>
              <a:rPr lang="hu-HU" dirty="0">
                <a:solidFill>
                  <a:schemeClr val="bg1"/>
                </a:solidFill>
              </a:rPr>
              <a:t>esetén az őstermelői igazolvány elektronikus másolata.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támogatást igénylő az ÁÚF 7. pontjában foglaltaknak megfelelőn köteles igazolni a fejlesztés alapjául szolgáló tevékenységhez szükséges ingatlan vonatkozásában a rendezett tulajdoni és/vagy használati viszonyokat a támogatási kérelem benyújtásával egyidejűleg.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Tartalmi </a:t>
            </a:r>
            <a:r>
              <a:rPr lang="hu-HU" dirty="0">
                <a:solidFill>
                  <a:schemeClr val="bg1"/>
                </a:solidFill>
              </a:rPr>
              <a:t>értékelési szempontokat alátámasztó igazolásokat, nyilatkozatokat, dokumentumokat valamint az üzleti terv értékeléséhez szükséges </a:t>
            </a:r>
            <a:r>
              <a:rPr lang="hu-HU" dirty="0" smtClean="0">
                <a:solidFill>
                  <a:schemeClr val="bg1"/>
                </a:solidFill>
              </a:rPr>
              <a:t>dokumentumokat</a:t>
            </a:r>
            <a:r>
              <a:rPr lang="hu-HU" dirty="0">
                <a:solidFill>
                  <a:schemeClr val="bg1"/>
                </a:solidFill>
              </a:rPr>
              <a:t>;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E</a:t>
            </a:r>
            <a:r>
              <a:rPr lang="hu-HU" dirty="0" smtClean="0">
                <a:solidFill>
                  <a:schemeClr val="bg1"/>
                </a:solidFill>
              </a:rPr>
              <a:t>ngedély</a:t>
            </a:r>
            <a:r>
              <a:rPr lang="hu-HU" dirty="0">
                <a:solidFill>
                  <a:schemeClr val="bg1"/>
                </a:solidFill>
              </a:rPr>
              <a:t>,- vagy bejelentés köteles építési tevékenység esetében a támogatási kérelemhez mellékelni kell az engedélyezési eljárás megindítását igazoló dokumentumot, valamint a hatósághoz benyújtott építészeti-műszaki tervdokumentációt;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Nem </a:t>
            </a:r>
            <a:r>
              <a:rPr lang="hu-HU" dirty="0">
                <a:solidFill>
                  <a:schemeClr val="bg1"/>
                </a:solidFill>
              </a:rPr>
              <a:t>engedélyköteles építési tevékenység esetén a hatósági szolgáltatás keretében megkért illetékes építésügyi hatósági nyilatkozatot kell mellékelni arról, hogy az építés nem engedélyköteles, valamint a hatósági szolgáltatás keretében benyújtott építészeti-műszaki tervdokumentációt ; 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N</a:t>
            </a:r>
            <a:r>
              <a:rPr lang="hu-HU" dirty="0" smtClean="0">
                <a:solidFill>
                  <a:schemeClr val="bg1"/>
                </a:solidFill>
              </a:rPr>
              <a:t>em </a:t>
            </a:r>
            <a:r>
              <a:rPr lang="hu-HU" dirty="0">
                <a:solidFill>
                  <a:schemeClr val="bg1"/>
                </a:solidFill>
              </a:rPr>
              <a:t>engedélyköteles építési tevékenység esetében az ügyfél nevére szóló, a beruházás megvalósítási helyének polgármestere által kiállított igazolást arról, hogy a beruházás településképi bejelentési eljáráshoz nem kötött VAGY a településképi bejelentés tudomásulvételéről kiállított igazolást;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Építési </a:t>
            </a:r>
            <a:r>
              <a:rPr lang="hu-HU" dirty="0">
                <a:solidFill>
                  <a:schemeClr val="bg1"/>
                </a:solidFill>
              </a:rPr>
              <a:t>tevékenység esetében a támogatási kérelem esetében a tervezett fejlesztés megvalósulási helyének feltüntetésével kiegészített, a fejlesztés településen belüli elhelyezkedését bemutató, az illetékes földhivatal által kiállított 30 napnál nem régebbi ingatlan-nyilvántartási térképmásolatot; </a:t>
            </a:r>
          </a:p>
          <a:p>
            <a:pPr marL="0" indent="0">
              <a:buNone/>
            </a:pPr>
            <a:r>
              <a:rPr lang="hu-HU" b="1" dirty="0">
                <a:solidFill>
                  <a:schemeClr val="bg1"/>
                </a:solidFill>
              </a:rPr>
              <a:t> </a:t>
            </a:r>
            <a:r>
              <a:rPr lang="hu-HU" b="1" dirty="0" smtClean="0">
                <a:solidFill>
                  <a:schemeClr val="bg1"/>
                </a:solidFill>
              </a:rPr>
              <a:t>  H</a:t>
            </a:r>
            <a:r>
              <a:rPr lang="hu-HU" dirty="0" smtClean="0">
                <a:solidFill>
                  <a:schemeClr val="bg1"/>
                </a:solidFill>
              </a:rPr>
              <a:t>álózatra </a:t>
            </a:r>
            <a:r>
              <a:rPr lang="hu-HU" dirty="0">
                <a:solidFill>
                  <a:schemeClr val="bg1"/>
                </a:solidFill>
              </a:rPr>
              <a:t>termelő napelemes projekt esetén a szolgáltató felé benyújtott igénybejelentő;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Az </a:t>
            </a:r>
            <a:r>
              <a:rPr lang="hu-HU" dirty="0">
                <a:solidFill>
                  <a:schemeClr val="bg1"/>
                </a:solidFill>
              </a:rPr>
              <a:t>ÉNGY-</a:t>
            </a:r>
            <a:r>
              <a:rPr lang="hu-HU" dirty="0" err="1">
                <a:solidFill>
                  <a:schemeClr val="bg1"/>
                </a:solidFill>
              </a:rPr>
              <a:t>ben</a:t>
            </a:r>
            <a:r>
              <a:rPr lang="hu-HU" dirty="0">
                <a:solidFill>
                  <a:schemeClr val="bg1"/>
                </a:solidFill>
              </a:rPr>
              <a:t> nem szereplő építési tételekre valamint a beépítésre kerülő gépekre vonatkozólag 3 db árajánlatot, vagy nyilatkozatot; </a:t>
            </a:r>
          </a:p>
          <a:p>
            <a:r>
              <a:rPr lang="hu-HU" b="1" dirty="0">
                <a:solidFill>
                  <a:schemeClr val="bg1"/>
                </a:solidFill>
              </a:rPr>
              <a:t>A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felhívás 3.6.2. pontjában meghatározott, az érintett ingatlanokra vonatkozó igazolásokat; </a:t>
            </a:r>
          </a:p>
          <a:p>
            <a:r>
              <a:rPr lang="hu-HU" b="1" dirty="0">
                <a:solidFill>
                  <a:schemeClr val="bg1"/>
                </a:solidFill>
              </a:rPr>
              <a:t>A</a:t>
            </a:r>
            <a:r>
              <a:rPr lang="hu-HU" dirty="0" smtClean="0">
                <a:solidFill>
                  <a:schemeClr val="bg1"/>
                </a:solidFill>
              </a:rPr>
              <a:t>mennyiben </a:t>
            </a:r>
            <a:r>
              <a:rPr lang="hu-HU" dirty="0">
                <a:solidFill>
                  <a:schemeClr val="bg1"/>
                </a:solidFill>
              </a:rPr>
              <a:t>a kedvezményezett nem számol el a technológiához kapcsolódóan építést, csupán szerelési munkával érintett a fejlesztés, abban az az estben elegendő technológiai leírás benyújtása (gyártói/forgalmazói termék/technológiai leírás, műszaki leírás, használati útmutató). </a:t>
            </a:r>
          </a:p>
          <a:p>
            <a:endParaRPr lang="hu-HU" dirty="0"/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668592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1709</TotalTime>
  <Words>1636</Words>
  <Application>Microsoft Office PowerPoint</Application>
  <PresentationFormat>Szélesvásznú</PresentationFormat>
  <Paragraphs>111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7" baseType="lpstr">
      <vt:lpstr>Bernard MT Condensed</vt:lpstr>
      <vt:lpstr>Tw Cen MT</vt:lpstr>
      <vt:lpstr>Tw Cen MT Condensed</vt:lpstr>
      <vt:lpstr>Tw Cen MT Condensed Extra Bold</vt:lpstr>
      <vt:lpstr>Wingdings 3</vt:lpstr>
      <vt:lpstr>Integrál</vt:lpstr>
      <vt:lpstr> Keleti-Mecsek Egyesület  </vt:lpstr>
      <vt:lpstr>Nem mezőgazdasági tevékenységek beindítására és fejlesztésére irányuló beruházások támogatása VP6-6.4.1-16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piaLEADER</vt:lpstr>
      <vt:lpstr>PowerPoint-bemutató</vt:lpstr>
    </vt:vector>
  </TitlesOfParts>
  <Company>Szászvári Vizi Közmű Kht.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Mecsek-Völgység-Hegyhát Egyesület</dc:title>
  <dc:creator>User1</dc:creator>
  <cp:lastModifiedBy>Kriszti</cp:lastModifiedBy>
  <cp:revision>417</cp:revision>
  <dcterms:created xsi:type="dcterms:W3CDTF">2009-09-24T11:21:08Z</dcterms:created>
  <dcterms:modified xsi:type="dcterms:W3CDTF">2017-03-21T12:57:25Z</dcterms:modified>
</cp:coreProperties>
</file>