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21"/>
  </p:notesMasterIdLst>
  <p:handoutMasterIdLst>
    <p:handoutMasterId r:id="rId22"/>
  </p:handoutMasterIdLst>
  <p:sldIdLst>
    <p:sldId id="317" r:id="rId2"/>
    <p:sldId id="435" r:id="rId3"/>
    <p:sldId id="451" r:id="rId4"/>
    <p:sldId id="465" r:id="rId5"/>
    <p:sldId id="466" r:id="rId6"/>
    <p:sldId id="473" r:id="rId7"/>
    <p:sldId id="472" r:id="rId8"/>
    <p:sldId id="467" r:id="rId9"/>
    <p:sldId id="468" r:id="rId10"/>
    <p:sldId id="469" r:id="rId11"/>
    <p:sldId id="470" r:id="rId12"/>
    <p:sldId id="471" r:id="rId13"/>
    <p:sldId id="474" r:id="rId14"/>
    <p:sldId id="475" r:id="rId15"/>
    <p:sldId id="476" r:id="rId16"/>
    <p:sldId id="477" r:id="rId17"/>
    <p:sldId id="456" r:id="rId18"/>
    <p:sldId id="463" r:id="rId19"/>
    <p:sldId id="417" r:id="rId2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ogh Attila" initials="" lastIdx="0" clrIdx="0"/>
  <p:cmAuthor id="1" name="Gábriel Péter" initials="GP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CCFFFF"/>
    <a:srgbClr val="66FFFF"/>
    <a:srgbClr val="FFCC66"/>
    <a:srgbClr val="00CC99"/>
    <a:srgbClr val="99FFCC"/>
    <a:srgbClr val="FFCCFF"/>
    <a:srgbClr val="CAE8E1"/>
    <a:srgbClr val="99CC00"/>
    <a:srgbClr val="0D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51" autoAdjust="0"/>
    <p:restoredTop sz="94548" autoAdjust="0"/>
  </p:normalViewPr>
  <p:slideViewPr>
    <p:cSldViewPr>
      <p:cViewPr>
        <p:scale>
          <a:sx n="75" d="100"/>
          <a:sy n="75" d="100"/>
        </p:scale>
        <p:origin x="-122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8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A6A0B-54EB-4F5A-8286-E5B4404A2C8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12E0799-6BC8-4AD9-8E28-3BEC72F615EA}">
      <dgm:prSet phldrT="[Szöveg]" custT="1"/>
      <dgm:spPr/>
      <dgm:t>
        <a:bodyPr/>
        <a:lstStyle/>
        <a:p>
          <a:r>
            <a:rPr lang="hu-HU" sz="1600" b="0" dirty="0" smtClean="0">
              <a:solidFill>
                <a:schemeClr val="accent6">
                  <a:lumMod val="50000"/>
                </a:schemeClr>
              </a:solidFill>
            </a:rPr>
            <a:t>www.kormany.hu  </a:t>
          </a:r>
          <a:endParaRPr lang="hu-HU" sz="1600" b="0" dirty="0">
            <a:solidFill>
              <a:schemeClr val="accent6">
                <a:lumMod val="50000"/>
              </a:schemeClr>
            </a:solidFill>
          </a:endParaRPr>
        </a:p>
      </dgm:t>
    </dgm:pt>
    <dgm:pt modelId="{E34764E1-F0A0-4EE7-B4E4-6817DBC21D56}" type="sibTrans" cxnId="{7FA4616D-00DA-4AAD-A9FC-9E083935DCDC}">
      <dgm:prSet/>
      <dgm:spPr/>
      <dgm:t>
        <a:bodyPr/>
        <a:lstStyle/>
        <a:p>
          <a:endParaRPr lang="hu-HU"/>
        </a:p>
      </dgm:t>
    </dgm:pt>
    <dgm:pt modelId="{0E9918F7-1DB1-4C20-A699-C3C0FD445B7C}" type="parTrans" cxnId="{7FA4616D-00DA-4AAD-A9FC-9E083935DCDC}">
      <dgm:prSet/>
      <dgm:spPr/>
      <dgm:t>
        <a:bodyPr/>
        <a:lstStyle/>
        <a:p>
          <a:endParaRPr lang="hu-HU"/>
        </a:p>
      </dgm:t>
    </dgm:pt>
    <dgm:pt modelId="{64FC6463-9856-4601-A970-1446D494B3A6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accent6">
                  <a:lumMod val="50000"/>
                </a:schemeClr>
              </a:solidFill>
            </a:rPr>
            <a:t>www.palyazat.gov.hu</a:t>
          </a:r>
          <a:r>
            <a:rPr lang="hu-HU" sz="1600" dirty="0" smtClean="0"/>
            <a:t>  </a:t>
          </a:r>
          <a:endParaRPr lang="hu-HU" sz="1600" dirty="0"/>
        </a:p>
      </dgm:t>
    </dgm:pt>
    <dgm:pt modelId="{F9807249-E117-44B8-84B5-0D9F6A37A1BD}" type="sibTrans" cxnId="{1AFD9533-308E-4BB8-B0C5-CE533A59F27B}">
      <dgm:prSet/>
      <dgm:spPr/>
      <dgm:t>
        <a:bodyPr/>
        <a:lstStyle/>
        <a:p>
          <a:endParaRPr lang="hu-HU"/>
        </a:p>
      </dgm:t>
    </dgm:pt>
    <dgm:pt modelId="{B8B165FA-BBDE-4077-AD2D-0EE226BA54BF}" type="parTrans" cxnId="{1AFD9533-308E-4BB8-B0C5-CE533A59F27B}">
      <dgm:prSet/>
      <dgm:spPr/>
      <dgm:t>
        <a:bodyPr/>
        <a:lstStyle/>
        <a:p>
          <a:endParaRPr lang="hu-HU"/>
        </a:p>
      </dgm:t>
    </dgm:pt>
    <dgm:pt modelId="{D44DFECD-9FC6-4C3D-A042-B40AA80A983F}" type="pres">
      <dgm:prSet presAssocID="{440A6A0B-54EB-4F5A-8286-E5B4404A2C8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84032506-8CE5-4807-BFD1-42257F7BBA7E}" type="pres">
      <dgm:prSet presAssocID="{64FC6463-9856-4601-A970-1446D494B3A6}" presName="Accent1" presStyleCnt="0"/>
      <dgm:spPr/>
    </dgm:pt>
    <dgm:pt modelId="{72EA5842-1F38-4183-B56E-0214166748B5}" type="pres">
      <dgm:prSet presAssocID="{64FC6463-9856-4601-A970-1446D494B3A6}" presName="Accent" presStyleLbl="node1" presStyleIdx="0" presStyleCnt="2" custLinFactNeighborX="31505"/>
      <dgm:spPr/>
    </dgm:pt>
    <dgm:pt modelId="{BEE33738-10AF-4E7F-8E5F-7614834FF675}" type="pres">
      <dgm:prSet presAssocID="{64FC6463-9856-4601-A970-1446D494B3A6}" presName="Parent1" presStyleLbl="revTx" presStyleIdx="0" presStyleCnt="2" custScaleX="131385" custLinFactNeighborX="48383" custLinFactNeighborY="166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4DA548-047A-4B7A-B107-E779AD0C465B}" type="pres">
      <dgm:prSet presAssocID="{212E0799-6BC8-4AD9-8E28-3BEC72F615EA}" presName="Accent2" presStyleCnt="0"/>
      <dgm:spPr/>
    </dgm:pt>
    <dgm:pt modelId="{B8298679-449D-4269-8C81-99DA76DCFC88}" type="pres">
      <dgm:prSet presAssocID="{212E0799-6BC8-4AD9-8E28-3BEC72F615EA}" presName="Accent" presStyleLbl="node1" presStyleIdx="1" presStyleCnt="2" custLinFactNeighborX="40092"/>
      <dgm:spPr/>
    </dgm:pt>
    <dgm:pt modelId="{15594D27-4986-48B6-9933-E3904F863E7B}" type="pres">
      <dgm:prSet presAssocID="{212E0799-6BC8-4AD9-8E28-3BEC72F615EA}" presName="Parent2" presStyleLbl="revTx" presStyleIdx="1" presStyleCnt="2" custLinFactNeighborX="58734" custLinFactNeighborY="-129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A4616D-00DA-4AAD-A9FC-9E083935DCDC}" srcId="{440A6A0B-54EB-4F5A-8286-E5B4404A2C89}" destId="{212E0799-6BC8-4AD9-8E28-3BEC72F615EA}" srcOrd="1" destOrd="0" parTransId="{0E9918F7-1DB1-4C20-A699-C3C0FD445B7C}" sibTransId="{E34764E1-F0A0-4EE7-B4E4-6817DBC21D56}"/>
    <dgm:cxn modelId="{1AFD9533-308E-4BB8-B0C5-CE533A59F27B}" srcId="{440A6A0B-54EB-4F5A-8286-E5B4404A2C89}" destId="{64FC6463-9856-4601-A970-1446D494B3A6}" srcOrd="0" destOrd="0" parTransId="{B8B165FA-BBDE-4077-AD2D-0EE226BA54BF}" sibTransId="{F9807249-E117-44B8-84B5-0D9F6A37A1BD}"/>
    <dgm:cxn modelId="{5607B9DE-8545-4D1A-9A6D-AC38AF212FF5}" type="presOf" srcId="{212E0799-6BC8-4AD9-8E28-3BEC72F615EA}" destId="{15594D27-4986-48B6-9933-E3904F863E7B}" srcOrd="0" destOrd="0" presId="urn:microsoft.com/office/officeart/2009/layout/CircleArrowProcess"/>
    <dgm:cxn modelId="{C461A61F-AA2C-40AB-978E-28C7659F9F7A}" type="presOf" srcId="{440A6A0B-54EB-4F5A-8286-E5B4404A2C89}" destId="{D44DFECD-9FC6-4C3D-A042-B40AA80A983F}" srcOrd="0" destOrd="0" presId="urn:microsoft.com/office/officeart/2009/layout/CircleArrowProcess"/>
    <dgm:cxn modelId="{2131AADD-FD69-458D-BF1A-5C3360F03559}" type="presOf" srcId="{64FC6463-9856-4601-A970-1446D494B3A6}" destId="{BEE33738-10AF-4E7F-8E5F-7614834FF675}" srcOrd="0" destOrd="0" presId="urn:microsoft.com/office/officeart/2009/layout/CircleArrowProcess"/>
    <dgm:cxn modelId="{78D3FAEF-6616-4B62-B2F3-7D3F76362271}" type="presParOf" srcId="{D44DFECD-9FC6-4C3D-A042-B40AA80A983F}" destId="{84032506-8CE5-4807-BFD1-42257F7BBA7E}" srcOrd="0" destOrd="0" presId="urn:microsoft.com/office/officeart/2009/layout/CircleArrowProcess"/>
    <dgm:cxn modelId="{36E77C9A-58A3-4455-8EE4-B3BEF3CDEB22}" type="presParOf" srcId="{84032506-8CE5-4807-BFD1-42257F7BBA7E}" destId="{72EA5842-1F38-4183-B56E-0214166748B5}" srcOrd="0" destOrd="0" presId="urn:microsoft.com/office/officeart/2009/layout/CircleArrowProcess"/>
    <dgm:cxn modelId="{C286300C-4A61-4D48-BBD8-032B5061B970}" type="presParOf" srcId="{D44DFECD-9FC6-4C3D-A042-B40AA80A983F}" destId="{BEE33738-10AF-4E7F-8E5F-7614834FF675}" srcOrd="1" destOrd="0" presId="urn:microsoft.com/office/officeart/2009/layout/CircleArrowProcess"/>
    <dgm:cxn modelId="{D1BB7B5C-BB17-4305-BDE6-F31F3F558771}" type="presParOf" srcId="{D44DFECD-9FC6-4C3D-A042-B40AA80A983F}" destId="{154DA548-047A-4B7A-B107-E779AD0C465B}" srcOrd="2" destOrd="0" presId="urn:microsoft.com/office/officeart/2009/layout/CircleArrowProcess"/>
    <dgm:cxn modelId="{03763A14-5A31-4E83-B5A0-5588561383BF}" type="presParOf" srcId="{154DA548-047A-4B7A-B107-E779AD0C465B}" destId="{B8298679-449D-4269-8C81-99DA76DCFC88}" srcOrd="0" destOrd="0" presId="urn:microsoft.com/office/officeart/2009/layout/CircleArrowProcess"/>
    <dgm:cxn modelId="{28479A7F-F8EC-4D1E-AEF4-8C1F8414B2B0}" type="presParOf" srcId="{D44DFECD-9FC6-4C3D-A042-B40AA80A983F}" destId="{15594D27-4986-48B6-9933-E3904F863E7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DEFD-8301-4D6F-BD3F-1E17D08F13AC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CDD2-D0B3-4C06-83E3-11F5FA0107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9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7F1C-BC7C-4EB9-8D52-63EE6C50CE5C}" type="datetimeFigureOut">
              <a:rPr lang="hu-HU" smtClean="0"/>
              <a:t>2016.05.24.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B8AA-5026-4381-B20F-C6D6684B2A7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5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4E36-9F3D-4C3C-8F8A-D3C3C9F04CC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9EE0-A209-43BD-93D2-9F384FA79BE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3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3E6B-F64E-4916-90B6-96AF967D5F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0E18-E975-4860-B6FA-C600022330E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619B-54B5-4718-B2EA-D551D297FBC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A66C-DA17-46C1-8C0A-A22ABC222F7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6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76A9-6483-40E5-A459-99C33BBEE9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8CC1-7704-41B7-8106-79D341C3909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0F63-E912-4487-9D62-8742843A75F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3664-D0C4-4259-A79C-54EA7EFD7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8947-C156-45AB-AA13-4DC3ACD3151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FF7C-A80E-4633-B2CE-AAFB79E522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2016.05.24.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266583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7339"/>
            <a:ext cx="991092" cy="6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umvp.eu/sites/default/files/eu_zaszlo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97" y="92606"/>
            <a:ext cx="1006440" cy="6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628384" cy="158417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Vidékfejlesztési Program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</a:br>
            <a:r>
              <a:rPr lang="hu-HU" sz="33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–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/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</a:b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</a:rPr>
              <a:t>aktualitások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548608"/>
            <a:ext cx="7232848" cy="17526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Kis Miklós Zsolt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agrár-vidékfejlesztésért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felelős 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államtitkár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Miniszterelnökség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592" y="55892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LEADER Egyesületek Szövetségének közgyűlése,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Kecskemét, 2016. május 24. 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3167844" y="858722"/>
            <a:ext cx="1800200" cy="100869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199508" y="615876"/>
            <a:ext cx="4891186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chemeClr val="bg1"/>
                </a:solidFill>
                <a:latin typeface="Franklin Gothic Medium (Szövegtörzs)"/>
              </a:rPr>
              <a:t>2. Működési és animációs költségek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360025" y="1062095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Teljes keret: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8,92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22750" y="1130763"/>
            <a:ext cx="4067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 smtClean="0"/>
              <a:t>A Helyi </a:t>
            </a:r>
            <a:r>
              <a:rPr lang="hu-HU" sz="1400" dirty="0"/>
              <a:t>Fejlesztési </a:t>
            </a:r>
            <a:r>
              <a:rPr lang="hu-HU" sz="1400" dirty="0" smtClean="0"/>
              <a:t>Stratégiák elkészítésének támogatása </a:t>
            </a:r>
            <a:r>
              <a:rPr lang="hu-HU" sz="1400" dirty="0"/>
              <a:t>című </a:t>
            </a:r>
            <a:r>
              <a:rPr lang="hu-HU" sz="1400" dirty="0" smtClean="0"/>
              <a:t>pályázat </a:t>
            </a:r>
            <a:r>
              <a:rPr lang="hu-HU" sz="1400" b="1" dirty="0" smtClean="0"/>
              <a:t>kiegészítéseként </a:t>
            </a:r>
            <a:r>
              <a:rPr lang="hu-HU" sz="1400" b="1" dirty="0"/>
              <a:t>fog megjelenni, nem </a:t>
            </a:r>
            <a:r>
              <a:rPr lang="hu-HU" sz="1400" b="1" dirty="0" smtClean="0"/>
              <a:t>készül </a:t>
            </a:r>
            <a:r>
              <a:rPr lang="hu-HU" sz="1400" b="1" dirty="0"/>
              <a:t>külön felhívás. </a:t>
            </a:r>
          </a:p>
        </p:txBody>
      </p:sp>
      <p:sp>
        <p:nvSpPr>
          <p:cNvPr id="7" name="Téglalap 6"/>
          <p:cNvSpPr/>
          <p:nvPr/>
        </p:nvSpPr>
        <p:spPr>
          <a:xfrm>
            <a:off x="2341122" y="213658"/>
            <a:ext cx="4230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Projektidőszak:</a:t>
            </a:r>
            <a:r>
              <a:rPr lang="hu-HU" sz="1600" dirty="0">
                <a:latin typeface="Franklin Gothic Medium (Szövegtörzs)"/>
              </a:rPr>
              <a:t> 2016.06.10. – 2020.12.31. </a:t>
            </a:r>
          </a:p>
        </p:txBody>
      </p:sp>
      <p:sp>
        <p:nvSpPr>
          <p:cNvPr id="8" name="Téglalap 7"/>
          <p:cNvSpPr/>
          <p:nvPr/>
        </p:nvSpPr>
        <p:spPr>
          <a:xfrm>
            <a:off x="75338" y="1988840"/>
            <a:ext cx="4380892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Kedvezményezettek: </a:t>
            </a:r>
            <a:endParaRPr lang="hu-HU" sz="1600" b="1" u="sng" dirty="0" smtClean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 smtClean="0">
                <a:latin typeface="Franklin Gothic Medium (Szövegtörzs)"/>
              </a:rPr>
              <a:t>IH </a:t>
            </a:r>
            <a:r>
              <a:rPr lang="hu-HU" sz="1400" dirty="0">
                <a:latin typeface="Franklin Gothic Medium (Szövegtörzs)"/>
              </a:rPr>
              <a:t>által elfogadott </a:t>
            </a:r>
            <a:r>
              <a:rPr lang="hu-HU" sz="1400" dirty="0" err="1">
                <a:latin typeface="Franklin Gothic Medium (Szövegtörzs)"/>
              </a:rPr>
              <a:t>HFS-t</a:t>
            </a:r>
            <a:r>
              <a:rPr lang="hu-HU" sz="1400" dirty="0">
                <a:latin typeface="Franklin Gothic Medium (Szövegtörzs)"/>
              </a:rPr>
              <a:t> elkészítő </a:t>
            </a:r>
            <a:r>
              <a:rPr lang="hu-HU" sz="1400" dirty="0" smtClean="0">
                <a:latin typeface="Franklin Gothic Medium (Szövegtörzs)"/>
              </a:rPr>
              <a:t>Helyi Akciócsoportok 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5338" y="2804155"/>
            <a:ext cx="9015356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Támogatási </a:t>
            </a:r>
            <a:r>
              <a:rPr lang="hu-HU" sz="1600" b="1" u="sng" dirty="0" smtClean="0">
                <a:latin typeface="Franklin Gothic Medium (Szövegtörzs)"/>
              </a:rPr>
              <a:t>forma: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 smtClean="0">
                <a:latin typeface="Franklin Gothic Medium (Szövegtörzs)"/>
              </a:rPr>
              <a:t>vissza </a:t>
            </a:r>
            <a:r>
              <a:rPr lang="hu-HU" sz="1400" dirty="0">
                <a:latin typeface="Franklin Gothic Medium (Szövegtörzs)"/>
              </a:rPr>
              <a:t>nem térítendő támogatás – </a:t>
            </a:r>
            <a:r>
              <a:rPr lang="hu-HU" sz="1400" dirty="0" err="1">
                <a:latin typeface="Franklin Gothic Medium (Szövegtörzs)"/>
              </a:rPr>
              <a:t>flat</a:t>
            </a:r>
            <a:r>
              <a:rPr lang="hu-HU" sz="1400" dirty="0">
                <a:latin typeface="Franklin Gothic Medium (Szövegtörzs)"/>
              </a:rPr>
              <a:t> </a:t>
            </a:r>
            <a:r>
              <a:rPr lang="hu-HU" sz="1400" dirty="0" err="1">
                <a:latin typeface="Franklin Gothic Medium (Szövegtörzs)"/>
              </a:rPr>
              <a:t>rate</a:t>
            </a:r>
            <a:r>
              <a:rPr lang="hu-HU" sz="1400" dirty="0">
                <a:latin typeface="Franklin Gothic Medium (Szövegtörzs)"/>
              </a:rPr>
              <a:t> módon elszámolva (15%)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Elszámolási időszakok várhatóan negyedévente, az elszámolási időszak alatt lineárisan, figyelembe véve a megalapozó időszakot.</a:t>
            </a:r>
          </a:p>
        </p:txBody>
      </p:sp>
      <p:sp>
        <p:nvSpPr>
          <p:cNvPr id="10" name="Téglalap 9"/>
          <p:cNvSpPr/>
          <p:nvPr/>
        </p:nvSpPr>
        <p:spPr>
          <a:xfrm>
            <a:off x="4536244" y="1988840"/>
            <a:ext cx="455445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Támogatási összeg:</a:t>
            </a:r>
          </a:p>
          <a:p>
            <a:r>
              <a:rPr lang="hu-HU" sz="1400" dirty="0">
                <a:latin typeface="Franklin Gothic Medium (Szövegtörzs)"/>
              </a:rPr>
              <a:t>Helyi Akciócsoport méretétől </a:t>
            </a:r>
            <a:r>
              <a:rPr lang="hu-HU" sz="1400" dirty="0" smtClean="0">
                <a:latin typeface="Franklin Gothic Medium (Szövegtörzs)"/>
              </a:rPr>
              <a:t>és </a:t>
            </a:r>
            <a:r>
              <a:rPr lang="hu-HU" sz="1400" dirty="0">
                <a:latin typeface="Franklin Gothic Medium (Szövegtörzs)"/>
              </a:rPr>
              <a:t>fejlettségétől függően: </a:t>
            </a:r>
          </a:p>
          <a:p>
            <a:r>
              <a:rPr lang="hu-HU" sz="1400" dirty="0">
                <a:latin typeface="Franklin Gothic Medium (Szövegtörzs)"/>
              </a:rPr>
              <a:t>42 – 169 millió Ft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5338" y="3861048"/>
            <a:ext cx="9015356" cy="292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Ellátandó feladatok </a:t>
            </a:r>
            <a:r>
              <a:rPr lang="hu-HU" sz="1600" b="1" u="sng" dirty="0" smtClean="0">
                <a:latin typeface="Franklin Gothic Medium (Szövegtörzs)"/>
              </a:rPr>
              <a:t>köre: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 smtClean="0">
                <a:latin typeface="Franklin Gothic Medium (Szövegtörzs)"/>
              </a:rPr>
              <a:t>a </a:t>
            </a:r>
            <a:r>
              <a:rPr lang="hu-HU" sz="1400" dirty="0">
                <a:latin typeface="Franklin Gothic Medium (Szövegtörzs)"/>
              </a:rPr>
              <a:t>helyi szereplők fejlesztési és végrehajtási kapacitásainak kiépítése, beleértve projektirányítási képességeik fejlesztését </a:t>
            </a:r>
            <a:r>
              <a:rPr lang="hu-HU" sz="1400" dirty="0" smtClean="0">
                <a:latin typeface="Franklin Gothic Medium (Szövegtörzs)"/>
              </a:rPr>
              <a:t>is</a:t>
            </a:r>
            <a:endParaRPr lang="hu-HU" sz="1400" dirty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pályázati felhívások vagy folyamatban lévő projektbenyújtási eljárás előkészítése és közzététele, beleértve a kiválasztási kritériumok meghatározását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támogatási kérelmek befogadása és </a:t>
            </a:r>
            <a:r>
              <a:rPr lang="hu-HU" sz="1400" dirty="0" smtClean="0">
                <a:latin typeface="Franklin Gothic Medium (Szövegtörzs)"/>
              </a:rPr>
              <a:t>értékelése</a:t>
            </a:r>
            <a:endParaRPr lang="hu-HU" sz="1400" dirty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műveletek kiválasztása és a támogatás összegének rögzítése, továbbá – adott esetben – a jóváhagyás előtt a javaslatok benyújtása a felelős hatósághoz a támogathatóság végső ellenőrzése </a:t>
            </a:r>
            <a:r>
              <a:rPr lang="hu-HU" sz="1400" dirty="0" smtClean="0">
                <a:latin typeface="Franklin Gothic Medium (Szövegtörzs)"/>
              </a:rPr>
              <a:t>céljából</a:t>
            </a:r>
            <a:endParaRPr lang="hu-HU" sz="1400" dirty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HFS és a támogatott műveletek végrehajtásának </a:t>
            </a:r>
            <a:r>
              <a:rPr lang="hu-HU" sz="1400" dirty="0" err="1">
                <a:latin typeface="Franklin Gothic Medium (Szövegtörzs)"/>
              </a:rPr>
              <a:t>monitoringja</a:t>
            </a:r>
            <a:r>
              <a:rPr lang="hu-HU" sz="1400" dirty="0">
                <a:latin typeface="Franklin Gothic Medium (Szövegtörzs)"/>
              </a:rPr>
              <a:t>, és az adott stratégiához kapcsolódó egyedi értékelési tevékenységek </a:t>
            </a:r>
            <a:r>
              <a:rPr lang="hu-HU" sz="1400" dirty="0" smtClean="0">
                <a:latin typeface="Franklin Gothic Medium (Szövegtörzs)"/>
              </a:rPr>
              <a:t>végrehajtása</a:t>
            </a:r>
            <a:endParaRPr lang="hu-HU" sz="1400" dirty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Iroda fenntartása – nyitva tartási kötelezettség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Munkaszervezet fenntartása, adminisztrációs tevékenységek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Honlap üzemeltetése, 2014-2020. arculati elemek és kommunikáció használata</a:t>
            </a:r>
          </a:p>
        </p:txBody>
      </p:sp>
    </p:spTree>
    <p:extLst>
      <p:ext uri="{BB962C8B-B14F-4D97-AF65-F5344CB8AC3E}">
        <p14:creationId xmlns:p14="http://schemas.microsoft.com/office/powerpoint/2010/main" val="161752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5220072" y="908139"/>
            <a:ext cx="1728192" cy="9366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0" y="620688"/>
            <a:ext cx="570674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200" dirty="0" smtClean="0">
                <a:latin typeface="Franklin Gothic Medium (Szövegtörzs)"/>
              </a:rPr>
              <a:t>3. Helyi </a:t>
            </a:r>
            <a:r>
              <a:rPr lang="hu-HU" sz="2200" dirty="0">
                <a:latin typeface="Franklin Gothic Medium (Szövegtörzs)"/>
              </a:rPr>
              <a:t>Fejlesztési </a:t>
            </a:r>
            <a:r>
              <a:rPr lang="hu-HU" sz="2200" dirty="0" smtClean="0">
                <a:latin typeface="Franklin Gothic Medium (Szövegtörzs)"/>
              </a:rPr>
              <a:t>Stratégia megvalósítása</a:t>
            </a:r>
            <a:endParaRPr lang="hu-HU" sz="2200" dirty="0">
              <a:latin typeface="Franklin Gothic Medium (Szövegtörzs)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18574" y="1040913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Teljes keret: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47,67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39752" y="257735"/>
            <a:ext cx="4213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Projektidőszak:</a:t>
            </a:r>
            <a:r>
              <a:rPr lang="hu-HU" sz="1600" b="1" dirty="0">
                <a:latin typeface="Franklin Gothic Medium (Szövegtörzs)"/>
              </a:rPr>
              <a:t> </a:t>
            </a:r>
            <a:r>
              <a:rPr lang="hu-HU" sz="1600" dirty="0">
                <a:latin typeface="Franklin Gothic Medium (Szövegtörzs)"/>
              </a:rPr>
              <a:t>2016.06.10. – 2020.12.31. </a:t>
            </a:r>
          </a:p>
        </p:txBody>
      </p:sp>
      <p:sp>
        <p:nvSpPr>
          <p:cNvPr id="7" name="Téglalap 6"/>
          <p:cNvSpPr/>
          <p:nvPr/>
        </p:nvSpPr>
        <p:spPr>
          <a:xfrm>
            <a:off x="2261364" y="3933056"/>
            <a:ext cx="4572000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Kedvezményezettek:</a:t>
            </a:r>
            <a:r>
              <a:rPr lang="hu-HU" sz="1600" b="1" dirty="0">
                <a:latin typeface="Franklin Gothic Medium (Szövegtörzs)"/>
              </a:rPr>
              <a:t> </a:t>
            </a:r>
            <a:endParaRPr lang="hu-HU" sz="1600" b="1" dirty="0" smtClean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 smtClean="0">
                <a:latin typeface="Franklin Gothic Medium (Szövegtörzs)"/>
              </a:rPr>
              <a:t>a </a:t>
            </a:r>
            <a:r>
              <a:rPr lang="hu-HU" sz="1400" dirty="0" err="1">
                <a:latin typeface="Franklin Gothic Medium (Szövegtörzs)"/>
              </a:rPr>
              <a:t>HFS-ban</a:t>
            </a:r>
            <a:r>
              <a:rPr lang="hu-HU" sz="1400" dirty="0">
                <a:latin typeface="Franklin Gothic Medium (Szövegtörzs)"/>
              </a:rPr>
              <a:t> meghatározott </a:t>
            </a:r>
            <a:r>
              <a:rPr lang="hu-HU" sz="1400" dirty="0" err="1">
                <a:latin typeface="Franklin Gothic Medium (Szövegtörzs)"/>
              </a:rPr>
              <a:t>kedvezményezetti</a:t>
            </a:r>
            <a:r>
              <a:rPr lang="hu-HU" sz="1400" dirty="0">
                <a:latin typeface="Franklin Gothic Medium (Szövegtörzs)"/>
              </a:rPr>
              <a:t> kör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4725144"/>
            <a:ext cx="45720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Támogatási forma:</a:t>
            </a:r>
            <a:r>
              <a:rPr lang="hu-HU" sz="1400" dirty="0">
                <a:latin typeface="Franklin Gothic Medium (Szövegtörzs)"/>
              </a:rPr>
              <a:t> </a:t>
            </a:r>
            <a:endParaRPr lang="hu-HU" sz="1400" dirty="0" smtClean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 smtClean="0">
                <a:latin typeface="Franklin Gothic Medium (Szövegtörzs)"/>
              </a:rPr>
              <a:t>a </a:t>
            </a:r>
            <a:r>
              <a:rPr lang="hu-HU" sz="1400" dirty="0" err="1">
                <a:latin typeface="Franklin Gothic Medium (Szövegtörzs)"/>
              </a:rPr>
              <a:t>HFS-ban</a:t>
            </a:r>
            <a:r>
              <a:rPr lang="hu-HU" sz="1400" dirty="0">
                <a:latin typeface="Franklin Gothic Medium (Szövegtörzs)"/>
              </a:rPr>
              <a:t> meghatározott támogatási forma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Pályáztatási időszakok a </a:t>
            </a:r>
            <a:r>
              <a:rPr lang="hu-HU" sz="1400" dirty="0" err="1" smtClean="0">
                <a:latin typeface="Franklin Gothic Medium (Szövegtörzs)"/>
              </a:rPr>
              <a:t>HFS-ban</a:t>
            </a:r>
            <a:r>
              <a:rPr lang="hu-HU" sz="1400" dirty="0" smtClean="0">
                <a:latin typeface="Franklin Gothic Medium (Szövegtörzs)"/>
              </a:rPr>
              <a:t> </a:t>
            </a:r>
            <a:r>
              <a:rPr lang="hu-HU" sz="1400" dirty="0">
                <a:latin typeface="Franklin Gothic Medium (Szövegtörzs)"/>
              </a:rPr>
              <a:t>meghatározott módon, amelyet véglegesít az Irányító Hatósággal kötött Együttműködési Megállapodás.</a:t>
            </a:r>
          </a:p>
        </p:txBody>
      </p:sp>
      <p:sp>
        <p:nvSpPr>
          <p:cNvPr id="9" name="Téglalap 8"/>
          <p:cNvSpPr/>
          <p:nvPr/>
        </p:nvSpPr>
        <p:spPr>
          <a:xfrm>
            <a:off x="4660900" y="4725143"/>
            <a:ext cx="44831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Támogatási összeg: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Helyi Akciócsoport méretétől (lakosságszám, településszám) és fejlettségétől függően, a HACS rendelkezésére álló fejlesztési keret:</a:t>
            </a:r>
          </a:p>
          <a:p>
            <a:r>
              <a:rPr lang="hu-HU" sz="1400" dirty="0">
                <a:latin typeface="Franklin Gothic Medium (Szövegtörzs)"/>
              </a:rPr>
              <a:t>242 – 960 millió </a:t>
            </a:r>
            <a:r>
              <a:rPr lang="hu-HU" sz="1400" dirty="0" smtClean="0">
                <a:latin typeface="Franklin Gothic Medium (Szövegtörzs)"/>
              </a:rPr>
              <a:t>Ft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8232" y="2060848"/>
            <a:ext cx="897826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Célok: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gazdasági aktivitás mikro-szintjének fenntartása (helyi termékek és szolgáltatások);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lakosság humán közszolgáltatásokhoz való hozzájutásának, illetve azok elérésének előmozdítása;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térség, mint vállalkozási tér, lakóhely és turisztikai vonzóképességének erősítése;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helyi közösségek tagjai egyéni aktivitásának, felelősségvállalásának és együttműködési készségeinek erősítése;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többi VP intézkedéssel, illetve más OP intézkedésekkel nem átfedésben, hanem azokkal összhangban.</a:t>
            </a:r>
          </a:p>
        </p:txBody>
      </p:sp>
    </p:spTree>
    <p:extLst>
      <p:ext uri="{BB962C8B-B14F-4D97-AF65-F5344CB8AC3E}">
        <p14:creationId xmlns:p14="http://schemas.microsoft.com/office/powerpoint/2010/main" val="13282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7164287" y="477967"/>
            <a:ext cx="1872209" cy="11508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5496" y="44624"/>
            <a:ext cx="90565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000" b="1" dirty="0" smtClean="0">
                <a:latin typeface="Franklin Gothic Medium (Szövegtörzs)"/>
              </a:rPr>
              <a:t>4. Helyi Akciócsoportok </a:t>
            </a:r>
            <a:r>
              <a:rPr lang="hu-HU" sz="2000" b="1" dirty="0">
                <a:latin typeface="Franklin Gothic Medium (Szövegtörzs)"/>
              </a:rPr>
              <a:t>együttműködési </a:t>
            </a:r>
            <a:r>
              <a:rPr lang="hu-HU" sz="2000" b="1" dirty="0" smtClean="0">
                <a:latin typeface="Franklin Gothic Medium (Szövegtörzs)"/>
              </a:rPr>
              <a:t>tevékenységeinek előkészítése</a:t>
            </a:r>
          </a:p>
          <a:p>
            <a:r>
              <a:rPr lang="hu-HU" sz="2000" b="1" dirty="0" smtClean="0">
                <a:latin typeface="Franklin Gothic Medium (Szövegtörzs)"/>
              </a:rPr>
              <a:t>és </a:t>
            </a:r>
            <a:r>
              <a:rPr lang="hu-HU" sz="2000" b="1" dirty="0">
                <a:latin typeface="Franklin Gothic Medium (Szövegtörzs)"/>
              </a:rPr>
              <a:t>megvalósítása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92472" y="759530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Franklin Gothic Medium (Szövegtörzs)"/>
              </a:rPr>
              <a:t>Teljes keret:</a:t>
            </a:r>
          </a:p>
          <a:p>
            <a:r>
              <a:rPr lang="hu-HU" b="1" dirty="0" smtClean="0">
                <a:latin typeface="Franklin Gothic Medium (Szövegtörzs)"/>
              </a:rPr>
              <a:t>1,92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3748" y="1910299"/>
            <a:ext cx="904475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1600" b="1" u="sng" dirty="0" smtClean="0">
                <a:latin typeface="Franklin Gothic Medium (Szövegtörzs)"/>
              </a:rPr>
              <a:t>Célok:</a:t>
            </a:r>
            <a:endParaRPr lang="hu-HU" sz="1600" b="1" u="sng" dirty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közvetlen gazdálkodási együttműködési lehetőségek távolabbi térségek szereplőivel való kibővítése;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hasznos gazdálkodási, közszolgáltatás-szervezési, egyéb együttműködési modellek megismerése, meghonosítása, terjesztése;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vidéki térségekben új megoldások alkalmazása a térség problémáira és fejlesztési lehetőségeire, továbbá a helyi szereplők térségen kívüli kapcsolatrendszerének és kompetenciáinak bővítése, új tudások becsatornázása;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projektnek alkalmazható eredménye kell, hogy legyen, amihez minden résztvevő hozzájárul, és abból részesül.</a:t>
            </a:r>
          </a:p>
        </p:txBody>
      </p:sp>
      <p:sp>
        <p:nvSpPr>
          <p:cNvPr id="7" name="Téglalap 6"/>
          <p:cNvSpPr/>
          <p:nvPr/>
        </p:nvSpPr>
        <p:spPr>
          <a:xfrm>
            <a:off x="2411760" y="898029"/>
            <a:ext cx="3705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u="sng" dirty="0" smtClean="0"/>
              <a:t>Várható meghirdetés:</a:t>
            </a:r>
            <a:r>
              <a:rPr lang="hu-HU" sz="1600" b="1" dirty="0" smtClean="0"/>
              <a:t> </a:t>
            </a:r>
            <a:r>
              <a:rPr lang="hu-HU" sz="1600" dirty="0"/>
              <a:t>2016 novemberben</a:t>
            </a:r>
          </a:p>
        </p:txBody>
      </p:sp>
      <p:sp>
        <p:nvSpPr>
          <p:cNvPr id="8" name="Téglalap 7"/>
          <p:cNvSpPr/>
          <p:nvPr/>
        </p:nvSpPr>
        <p:spPr>
          <a:xfrm>
            <a:off x="63748" y="5229200"/>
            <a:ext cx="4572000" cy="14157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Kedvezményezettek köre: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vidéki térségben működő mikro- és kisvállalkozás;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HFS megvalósításában partner közjogi és magánjogi szervezet;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a HFS megvalósításában partner magánszemély;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IH által elismert </a:t>
            </a:r>
            <a:r>
              <a:rPr lang="hu-HU" sz="1400" dirty="0" err="1">
                <a:latin typeface="Franklin Gothic Medium (Szövegtörzs)"/>
              </a:rPr>
              <a:t>HACS-ok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6580" y="5229200"/>
            <a:ext cx="4176464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400" b="1" u="sng" dirty="0">
                <a:latin typeface="Franklin Gothic Medium (Szövegtörzs)"/>
              </a:rPr>
              <a:t>Támogatás formája </a:t>
            </a:r>
            <a:r>
              <a:rPr lang="hu-HU" sz="1400" b="1" u="sng" dirty="0" smtClean="0">
                <a:latin typeface="Franklin Gothic Medium (Szövegtörzs)"/>
              </a:rPr>
              <a:t>:</a:t>
            </a:r>
            <a:endParaRPr lang="hu-HU" sz="1400" b="1" u="sng" dirty="0">
              <a:latin typeface="Franklin Gothic Medium (Szövegtörzs)"/>
            </a:endParaRPr>
          </a:p>
          <a:p>
            <a:r>
              <a:rPr lang="hu-HU" sz="1400" dirty="0">
                <a:latin typeface="Franklin Gothic Medium (Szövegtörzs)"/>
              </a:rPr>
              <a:t>Vissza nem térítendő </a:t>
            </a:r>
            <a:r>
              <a:rPr lang="hu-HU" sz="1400" dirty="0" smtClean="0">
                <a:latin typeface="Franklin Gothic Medium (Szövegtörzs)"/>
              </a:rPr>
              <a:t>támogatás.</a:t>
            </a:r>
          </a:p>
          <a:p>
            <a:r>
              <a:rPr lang="hu-HU" sz="1400" dirty="0" smtClean="0">
                <a:latin typeface="Franklin Gothic Medium (Szövegtörzs)"/>
              </a:rPr>
              <a:t>Előleg </a:t>
            </a:r>
            <a:r>
              <a:rPr lang="hu-HU" sz="1400" dirty="0">
                <a:latin typeface="Franklin Gothic Medium (Szövegtörzs)"/>
              </a:rPr>
              <a:t>igénybe vehető a beruházásokhoz </a:t>
            </a:r>
            <a:endParaRPr lang="hu-HU" sz="1400" dirty="0" smtClean="0">
              <a:latin typeface="Franklin Gothic Medium (Szövegtörzs)"/>
            </a:endParaRPr>
          </a:p>
          <a:p>
            <a:r>
              <a:rPr lang="hu-HU" sz="1400" dirty="0" smtClean="0">
                <a:latin typeface="Franklin Gothic Medium (Szövegtörzs)"/>
              </a:rPr>
              <a:t>(</a:t>
            </a:r>
            <a:r>
              <a:rPr lang="hu-HU" sz="1400" dirty="0" err="1">
                <a:latin typeface="Franklin Gothic Medium (Szövegtörzs)"/>
              </a:rPr>
              <a:t>max</a:t>
            </a:r>
            <a:r>
              <a:rPr lang="hu-HU" sz="1400" dirty="0">
                <a:latin typeface="Franklin Gothic Medium (Szövegtörzs)"/>
              </a:rPr>
              <a:t>. 50</a:t>
            </a:r>
            <a:r>
              <a:rPr lang="hu-HU" sz="1400" dirty="0" smtClean="0">
                <a:latin typeface="Franklin Gothic Medium (Szövegtörzs)"/>
              </a:rPr>
              <a:t>%).</a:t>
            </a:r>
            <a:endParaRPr lang="hu-HU" sz="1400" dirty="0">
              <a:latin typeface="Franklin Gothic Medium (Szövegtörzs)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377988" y="4509120"/>
            <a:ext cx="4416276" cy="5539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 smtClean="0">
                <a:latin typeface="Franklin Gothic Medium (Szövegtörzs)"/>
              </a:rPr>
              <a:t>Támogatás mértéke:</a:t>
            </a:r>
          </a:p>
          <a:p>
            <a:r>
              <a:rPr lang="hu-HU" sz="1400" dirty="0">
                <a:latin typeface="Franklin Gothic Medium (Szövegtörzs)"/>
              </a:rPr>
              <a:t>Max. 65 000 € / </a:t>
            </a:r>
            <a:r>
              <a:rPr lang="hu-HU" sz="1400" dirty="0" smtClean="0">
                <a:latin typeface="Franklin Gothic Medium (Szövegtörzs)"/>
              </a:rPr>
              <a:t>projekt</a:t>
            </a:r>
            <a:endParaRPr lang="hu-HU" sz="1400" dirty="0"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417182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2060848"/>
            <a:ext cx="8568952" cy="37548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200" dirty="0" smtClean="0">
                <a:latin typeface="Franklin Gothic Medium (Szövegtörzs)"/>
              </a:rPr>
              <a:t>•</a:t>
            </a:r>
            <a:r>
              <a:rPr lang="hu-HU" sz="2200" dirty="0">
                <a:latin typeface="Franklin Gothic Medium (Szövegtörzs)"/>
              </a:rPr>
              <a:t>	Fenntartható működésű </a:t>
            </a:r>
            <a:r>
              <a:rPr lang="hu-HU" sz="2200" dirty="0" smtClean="0">
                <a:latin typeface="Franklin Gothic Medium (Szövegtörzs)"/>
              </a:rPr>
              <a:t>munkaszervezetek</a:t>
            </a:r>
          </a:p>
          <a:p>
            <a:endParaRPr lang="hu-HU" sz="2200" dirty="0">
              <a:latin typeface="Franklin Gothic Medium (Szövegtörzs)"/>
            </a:endParaRPr>
          </a:p>
          <a:p>
            <a:r>
              <a:rPr lang="hu-HU" sz="2200" dirty="0">
                <a:latin typeface="Franklin Gothic Medium (Szövegtörzs)"/>
              </a:rPr>
              <a:t>•	A helyi igények nagyobb súlyú figyelembe vétele, helyi </a:t>
            </a:r>
            <a:r>
              <a:rPr lang="hu-HU" sz="2200" dirty="0" smtClean="0">
                <a:latin typeface="Franklin Gothic Medium (Szövegtörzs)"/>
              </a:rPr>
              <a:t>	együttműködések </a:t>
            </a:r>
            <a:r>
              <a:rPr lang="hu-HU" sz="2200" dirty="0">
                <a:latin typeface="Franklin Gothic Medium (Szövegtörzs)"/>
              </a:rPr>
              <a:t>és helyi célok </a:t>
            </a:r>
            <a:r>
              <a:rPr lang="hu-HU" sz="2200" dirty="0" smtClean="0">
                <a:latin typeface="Franklin Gothic Medium (Szövegtörzs)"/>
              </a:rPr>
              <a:t>felkarolása</a:t>
            </a:r>
          </a:p>
          <a:p>
            <a:endParaRPr lang="hu-HU" sz="2200" dirty="0">
              <a:latin typeface="Franklin Gothic Medium (Szövegtörzs)"/>
            </a:endParaRPr>
          </a:p>
          <a:p>
            <a:r>
              <a:rPr lang="hu-HU" sz="2200" dirty="0">
                <a:latin typeface="Franklin Gothic Medium (Szövegtörzs)"/>
              </a:rPr>
              <a:t>•	Felelős közösségi finanszírozás a munkaszervezetekben és </a:t>
            </a:r>
            <a:r>
              <a:rPr lang="hu-HU" sz="2200" dirty="0" smtClean="0">
                <a:latin typeface="Franklin Gothic Medium (Szövegtörzs)"/>
              </a:rPr>
              <a:t>	a </a:t>
            </a:r>
            <a:r>
              <a:rPr lang="hu-HU" sz="2200" dirty="0">
                <a:latin typeface="Franklin Gothic Medium (Szövegtörzs)"/>
              </a:rPr>
              <a:t>fejlesztésekben</a:t>
            </a:r>
            <a:r>
              <a:rPr lang="hu-HU" sz="2200" dirty="0" smtClean="0">
                <a:latin typeface="Franklin Gothic Medium (Szövegtörzs)"/>
              </a:rPr>
              <a:t>.</a:t>
            </a:r>
          </a:p>
          <a:p>
            <a:endParaRPr lang="hu-HU" sz="2200" dirty="0" smtClean="0">
              <a:latin typeface="Franklin Gothic Medium (Szövegtörzs)"/>
            </a:endParaRPr>
          </a:p>
          <a:p>
            <a:r>
              <a:rPr lang="hu-HU" sz="2200" dirty="0" smtClean="0">
                <a:latin typeface="Franklin Gothic Medium (Szövegtörzs)"/>
              </a:rPr>
              <a:t>•</a:t>
            </a:r>
            <a:r>
              <a:rPr lang="hu-HU" sz="2200" dirty="0">
                <a:latin typeface="Franklin Gothic Medium (Szövegtörzs)"/>
              </a:rPr>
              <a:t>	A felelős helyi humán erőforrás-gazdálkodás -&gt; megfelelő </a:t>
            </a:r>
            <a:r>
              <a:rPr lang="hu-HU" sz="2200" dirty="0" smtClean="0">
                <a:latin typeface="Franklin Gothic Medium (Szövegtörzs)"/>
              </a:rPr>
              <a:t>	embert </a:t>
            </a:r>
            <a:r>
              <a:rPr lang="hu-HU" sz="2200" dirty="0">
                <a:latin typeface="Franklin Gothic Medium (Szövegtörzs)"/>
              </a:rPr>
              <a:t>a megfelelő helyre.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9512" y="1475036"/>
            <a:ext cx="24842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400" b="1" dirty="0" err="1">
                <a:latin typeface="Franklin Gothic Medium (Szövegtörzs)"/>
              </a:rPr>
              <a:t>Leader</a:t>
            </a:r>
            <a:r>
              <a:rPr lang="hu-HU" sz="2400" b="1" dirty="0">
                <a:latin typeface="Franklin Gothic Medium (Szövegtörzs)"/>
              </a:rPr>
              <a:t> </a:t>
            </a:r>
            <a:r>
              <a:rPr lang="hu-HU" sz="2400" b="1" dirty="0" smtClean="0">
                <a:latin typeface="Franklin Gothic Medium (Szövegtörzs)"/>
              </a:rPr>
              <a:t>jövőkép</a:t>
            </a:r>
            <a:endParaRPr lang="hu-HU" sz="2400" b="1" dirty="0"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97804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5443685" y="832520"/>
            <a:ext cx="1792612" cy="15925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Franklin Gothic Medium (Szövegtörzs)"/>
              </a:rPr>
              <a:t>Teljes forrás</a:t>
            </a:r>
            <a:r>
              <a:rPr lang="hu-HU" b="1" dirty="0">
                <a:latin typeface="Franklin Gothic Medium (Szövegtörzs)"/>
              </a:rPr>
              <a:t>: </a:t>
            </a:r>
            <a:r>
              <a:rPr lang="hu-HU" b="1" dirty="0" smtClean="0">
                <a:latin typeface="Franklin Gothic Medium (Szövegtörzs)"/>
              </a:rPr>
              <a:t> </a:t>
            </a:r>
          </a:p>
          <a:p>
            <a:pPr algn="ctr"/>
            <a:r>
              <a:rPr lang="hu-HU" b="1" dirty="0">
                <a:solidFill>
                  <a:schemeClr val="tx1"/>
                </a:solidFill>
                <a:latin typeface="Franklin Gothic Medium (Szövegtörzs)"/>
              </a:rPr>
              <a:t>5</a:t>
            </a:r>
            <a:r>
              <a:rPr lang="hu-HU" b="1" dirty="0" smtClean="0">
                <a:solidFill>
                  <a:schemeClr val="tx1"/>
                </a:solidFill>
                <a:latin typeface="Franklin Gothic Medium (Szövegtörzs)"/>
              </a:rPr>
              <a:t>0 Mrd Ft</a:t>
            </a:r>
            <a:endParaRPr lang="hu-HU" b="1" dirty="0">
              <a:solidFill>
                <a:schemeClr val="tx1"/>
              </a:solidFill>
              <a:latin typeface="Franklin Gothic Medium (Szövegtörzs)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98502" y="2941712"/>
            <a:ext cx="4229794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+mj-lt"/>
              </a:rPr>
              <a:t>Két </a:t>
            </a:r>
            <a:r>
              <a:rPr lang="hu-HU" b="1" dirty="0" smtClean="0">
                <a:solidFill>
                  <a:schemeClr val="tx1"/>
                </a:solidFill>
                <a:latin typeface="+mj-lt"/>
              </a:rPr>
              <a:t>pályázati felhívás: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I. Nem 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mezőgazdasági tevékenységek  indításának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támogatása</a:t>
            </a:r>
            <a:r>
              <a:rPr lang="hu-HU" b="1" dirty="0" smtClean="0">
                <a:latin typeface="+mj-lt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/>
                </a:solidFill>
                <a:latin typeface="+mj-lt"/>
              </a:rPr>
              <a:t> II.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Nem 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mezőgazdasági tevékenységek </a:t>
            </a:r>
            <a:r>
              <a:rPr lang="hu-HU" b="1" dirty="0" smtClean="0">
                <a:latin typeface="+mj-lt"/>
              </a:rPr>
              <a:t>fejlesztésének támogatása: </a:t>
            </a:r>
          </a:p>
          <a:p>
            <a:endParaRPr lang="hu-HU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latin typeface="Franklin Gothic Medium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36379" y="1774557"/>
            <a:ext cx="31956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Felhívás várható megjelenése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: </a:t>
            </a:r>
          </a:p>
          <a:p>
            <a:r>
              <a:rPr lang="hu-HU" b="1" dirty="0" smtClean="0">
                <a:solidFill>
                  <a:schemeClr val="tx1"/>
                </a:solidFill>
                <a:latin typeface="+mj-lt"/>
              </a:rPr>
              <a:t>2016. </a:t>
            </a:r>
            <a:r>
              <a:rPr lang="hu-H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b="1" dirty="0" smtClean="0">
                <a:solidFill>
                  <a:schemeClr val="tx1"/>
                </a:solidFill>
                <a:latin typeface="+mj-lt"/>
              </a:rPr>
              <a:t>Június - 2016 július</a:t>
            </a:r>
            <a:endParaRPr lang="hu-H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6576" y="2941712"/>
            <a:ext cx="4057392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+mj-lt"/>
              </a:rPr>
              <a:t>Támogatás mértéke:</a:t>
            </a:r>
            <a:r>
              <a:rPr lang="hu-HU" b="1" dirty="0">
                <a:latin typeface="+mj-lt"/>
              </a:rPr>
              <a:t> </a:t>
            </a:r>
            <a:endParaRPr lang="hu-HU" b="1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I. 12 millió Ft átalány jellegű támogatás üzleti terv alapján</a:t>
            </a:r>
          </a:p>
          <a:p>
            <a:r>
              <a:rPr lang="hu-HU" dirty="0" smtClean="0">
                <a:latin typeface="+mj-lt"/>
              </a:rPr>
              <a:t>II. 30 millió Ft a </a:t>
            </a:r>
            <a:r>
              <a:rPr lang="hu-HU" dirty="0">
                <a:latin typeface="+mj-lt"/>
              </a:rPr>
              <a:t>beruházás elismerhető költségének maximum </a:t>
            </a:r>
            <a:r>
              <a:rPr lang="hu-HU" dirty="0" smtClean="0">
                <a:latin typeface="+mj-lt"/>
              </a:rPr>
              <a:t>50-70% 290/2014-es Kormány rendelet alapján</a:t>
            </a: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Támogatható tevékenységek:</a:t>
            </a:r>
          </a:p>
          <a:p>
            <a:r>
              <a:rPr lang="hu-HU" b="1" dirty="0">
                <a:latin typeface="+mj-lt"/>
              </a:rPr>
              <a:t>Kézműves tevékenységek</a:t>
            </a:r>
          </a:p>
          <a:p>
            <a:r>
              <a:rPr lang="hu-HU" b="1" dirty="0">
                <a:latin typeface="+mj-lt"/>
              </a:rPr>
              <a:t>Kisipari tevékenységek</a:t>
            </a:r>
          </a:p>
          <a:p>
            <a:r>
              <a:rPr lang="hu-HU" b="1" dirty="0">
                <a:latin typeface="+mj-lt"/>
              </a:rPr>
              <a:t>Turisztikai szolgáltató tevékenységek</a:t>
            </a:r>
          </a:p>
          <a:p>
            <a:r>
              <a:rPr lang="hu-HU" b="1" dirty="0">
                <a:latin typeface="+mj-lt"/>
              </a:rPr>
              <a:t>Bármilyen egyéb termelő vagy szolgáltató </a:t>
            </a:r>
            <a:r>
              <a:rPr lang="hu-HU" b="1" dirty="0" smtClean="0">
                <a:latin typeface="+mj-lt"/>
              </a:rPr>
              <a:t>tevékenység</a:t>
            </a:r>
            <a:endParaRPr lang="hu-HU" b="1" dirty="0">
              <a:latin typeface="+mj-lt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619672" y="1774557"/>
            <a:ext cx="0" cy="109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220072" y="1754701"/>
            <a:ext cx="0" cy="1116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4818991" y="3965506"/>
            <a:ext cx="3317999" cy="6843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4860230" y="5478908"/>
            <a:ext cx="3306338" cy="7909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596321" y="4092245"/>
            <a:ext cx="18341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>
                <a:latin typeface="Franklin Gothic Medium (Szövegtörzs)"/>
              </a:rPr>
              <a:t>13,85 Mrd Ft</a:t>
            </a:r>
            <a:endParaRPr lang="hu-HU" sz="2200" b="1" dirty="0">
              <a:latin typeface="Franklin Gothic Medium (Szövegtörzs)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5674868" y="5658928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>
                <a:latin typeface="Franklin Gothic Medium (Szövegtörzs)"/>
              </a:rPr>
              <a:t>35,9 Mrd Ft</a:t>
            </a:r>
            <a:endParaRPr lang="hu-HU" sz="2200" b="1" dirty="0">
              <a:latin typeface="Franklin Gothic Medium (Szövegtörzs)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0" y="476672"/>
            <a:ext cx="5868144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Franklin Gothic Medium (Szövegtörzs)"/>
              </a:rPr>
              <a:t>Nem mezőgazdasági tevékenységek  indításának  (I.) és fejlesztésének (II.) támogatása:</a:t>
            </a:r>
            <a:endParaRPr lang="hu-HU" sz="2400" b="1" dirty="0">
              <a:solidFill>
                <a:schemeClr val="bg1">
                  <a:lumMod val="95000"/>
                </a:schemeClr>
              </a:solidFill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016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40284" y="1507252"/>
            <a:ext cx="8896212" cy="37579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25488" indent="-725488">
              <a:lnSpc>
                <a:spcPct val="80000"/>
              </a:lnSpc>
              <a:spcAft>
                <a:spcPts val="600"/>
              </a:spcAft>
            </a:pPr>
            <a:endParaRPr lang="hu-HU" sz="1700" b="1" dirty="0" smtClean="0"/>
          </a:p>
          <a:p>
            <a:pPr marL="725488" indent="-725488">
              <a:lnSpc>
                <a:spcPct val="80000"/>
              </a:lnSpc>
              <a:spcAft>
                <a:spcPts val="600"/>
              </a:spcAft>
            </a:pPr>
            <a:r>
              <a:rPr lang="hu-HU" sz="1700" b="1" dirty="0" smtClean="0">
                <a:solidFill>
                  <a:schemeClr val="accent2">
                    <a:lumMod val="75000"/>
                  </a:schemeClr>
                </a:solidFill>
              </a:rPr>
              <a:t>I. Tanyás </a:t>
            </a:r>
            <a:r>
              <a:rPr lang="hu-HU" sz="1700" b="1" dirty="0">
                <a:solidFill>
                  <a:schemeClr val="accent2">
                    <a:lumMod val="75000"/>
                  </a:schemeClr>
                </a:solidFill>
              </a:rPr>
              <a:t>térségek</a:t>
            </a:r>
            <a:r>
              <a:rPr lang="hu-HU" sz="1700" dirty="0">
                <a:solidFill>
                  <a:schemeClr val="accent2">
                    <a:lumMod val="75000"/>
                  </a:schemeClr>
                </a:solidFill>
              </a:rPr>
              <a:t> külterületein a villamos energia, vízellátás és szennyvízkezelés lokális, egyedi megoldásainak </a:t>
            </a:r>
            <a:r>
              <a:rPr lang="hu-HU" sz="1700" dirty="0" smtClean="0">
                <a:solidFill>
                  <a:schemeClr val="accent2">
                    <a:lumMod val="75000"/>
                  </a:schemeClr>
                </a:solidFill>
              </a:rPr>
              <a:t>támogatása	</a:t>
            </a:r>
            <a:r>
              <a:rPr lang="hu-HU" sz="1700" dirty="0" smtClean="0"/>
              <a:t>  </a:t>
            </a:r>
            <a:r>
              <a:rPr lang="hu-HU" sz="1700" b="1" dirty="0" smtClean="0">
                <a:solidFill>
                  <a:schemeClr val="tx1"/>
                </a:solidFill>
              </a:rPr>
              <a:t>(</a:t>
            </a:r>
            <a:r>
              <a:rPr lang="hu-HU" sz="1700" b="1" dirty="0">
                <a:solidFill>
                  <a:schemeClr val="tx1"/>
                </a:solidFill>
              </a:rPr>
              <a:t>10,2 Mrd Ft)</a:t>
            </a:r>
          </a:p>
          <a:p>
            <a:pPr marL="725488" indent="-725488">
              <a:lnSpc>
                <a:spcPct val="80000"/>
              </a:lnSpc>
              <a:spcAft>
                <a:spcPts val="600"/>
              </a:spcAft>
            </a:pPr>
            <a:r>
              <a:rPr lang="hu-HU" sz="1700" dirty="0" smtClean="0">
                <a:solidFill>
                  <a:schemeClr val="accent2">
                    <a:lumMod val="75000"/>
                  </a:schemeClr>
                </a:solidFill>
              </a:rPr>
              <a:t>II. Helyi </a:t>
            </a:r>
            <a:r>
              <a:rPr lang="hu-HU" sz="1700" b="1" dirty="0">
                <a:solidFill>
                  <a:schemeClr val="accent2">
                    <a:lumMod val="75000"/>
                  </a:schemeClr>
                </a:solidFill>
              </a:rPr>
              <a:t>külterületi </a:t>
            </a:r>
            <a:r>
              <a:rPr lang="hu-HU" sz="1700" b="1" dirty="0" smtClean="0">
                <a:solidFill>
                  <a:schemeClr val="accent2">
                    <a:lumMod val="75000"/>
                  </a:schemeClr>
                </a:solidFill>
              </a:rPr>
              <a:t>közutak </a:t>
            </a:r>
            <a:r>
              <a:rPr lang="hu-HU" sz="1700" dirty="0">
                <a:solidFill>
                  <a:schemeClr val="accent2">
                    <a:lumMod val="75000"/>
                  </a:schemeClr>
                </a:solidFill>
              </a:rPr>
              <a:t>fejlesztése</a:t>
            </a:r>
            <a:r>
              <a:rPr lang="hu-HU" sz="1700" dirty="0">
                <a:solidFill>
                  <a:schemeClr val="tx1"/>
                </a:solidFill>
              </a:rPr>
              <a:t> </a:t>
            </a:r>
            <a:r>
              <a:rPr lang="hu-HU" sz="1700" b="1" dirty="0">
                <a:solidFill>
                  <a:schemeClr val="tx1"/>
                </a:solidFill>
              </a:rPr>
              <a:t>és </a:t>
            </a:r>
            <a:r>
              <a:rPr lang="hu-HU" sz="1700" b="1" dirty="0">
                <a:solidFill>
                  <a:schemeClr val="accent5">
                    <a:lumMod val="75000"/>
                  </a:schemeClr>
                </a:solidFill>
              </a:rPr>
              <a:t>karbantartásukhoz kapcsolódó gépek </a:t>
            </a:r>
            <a:r>
              <a:rPr lang="hu-HU" sz="1700" b="1" dirty="0" smtClean="0">
                <a:solidFill>
                  <a:schemeClr val="accent5">
                    <a:lumMod val="75000"/>
                  </a:schemeClr>
                </a:solidFill>
              </a:rPr>
              <a:t>beszerzése </a:t>
            </a:r>
          </a:p>
          <a:p>
            <a:pPr marL="725488" indent="-725488">
              <a:lnSpc>
                <a:spcPct val="80000"/>
              </a:lnSpc>
              <a:spcAft>
                <a:spcPts val="600"/>
              </a:spcAft>
            </a:pPr>
            <a:r>
              <a:rPr lang="hu-HU" sz="17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hu-HU" sz="1700" b="1" dirty="0" smtClean="0">
                <a:solidFill>
                  <a:schemeClr val="accent5">
                    <a:lumMod val="75000"/>
                  </a:schemeClr>
                </a:solidFill>
              </a:rPr>
              <a:t>			</a:t>
            </a:r>
            <a:r>
              <a:rPr lang="hu-HU" sz="1700" b="1" dirty="0" smtClean="0">
                <a:solidFill>
                  <a:schemeClr val="tx1"/>
                </a:solidFill>
              </a:rPr>
              <a:t>(18,4 Mrd Ft)</a:t>
            </a:r>
            <a:endParaRPr lang="hu-HU" sz="1700" dirty="0">
              <a:solidFill>
                <a:schemeClr val="tx1"/>
              </a:solidFill>
            </a:endParaRPr>
          </a:p>
          <a:p>
            <a:pPr marL="725488" indent="-725488">
              <a:lnSpc>
                <a:spcPct val="80000"/>
              </a:lnSpc>
              <a:spcAft>
                <a:spcPts val="600"/>
              </a:spcAft>
            </a:pPr>
            <a:r>
              <a:rPr lang="hu-HU" sz="1700" b="1" dirty="0" smtClean="0">
                <a:solidFill>
                  <a:schemeClr val="accent2">
                    <a:lumMod val="75000"/>
                  </a:schemeClr>
                </a:solidFill>
              </a:rPr>
              <a:t>III. Helyi </a:t>
            </a:r>
            <a:r>
              <a:rPr lang="hu-HU" sz="1700" b="1" dirty="0">
                <a:solidFill>
                  <a:schemeClr val="accent2">
                    <a:lumMod val="75000"/>
                  </a:schemeClr>
                </a:solidFill>
              </a:rPr>
              <a:t>termékértékesítést szolgáló piac </a:t>
            </a:r>
            <a:r>
              <a:rPr lang="hu-HU" sz="1700" b="1" dirty="0">
                <a:solidFill>
                  <a:schemeClr val="tx1"/>
                </a:solidFill>
              </a:rPr>
              <a:t>és</a:t>
            </a:r>
            <a:r>
              <a:rPr lang="hu-HU" sz="1700" b="1" dirty="0"/>
              <a:t> </a:t>
            </a:r>
            <a:r>
              <a:rPr lang="hu-HU" sz="1700" b="1" dirty="0">
                <a:solidFill>
                  <a:schemeClr val="accent5">
                    <a:lumMod val="75000"/>
                  </a:schemeClr>
                </a:solidFill>
              </a:rPr>
              <a:t>közétkeztetést végző konyha</a:t>
            </a:r>
            <a:r>
              <a:rPr lang="hu-H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sz="1700" dirty="0" smtClean="0">
                <a:solidFill>
                  <a:schemeClr val="tx1"/>
                </a:solidFill>
              </a:rPr>
              <a:t>infrastruktúra-fejlesztése </a:t>
            </a:r>
            <a:r>
              <a:rPr lang="hu-HU" sz="1700" b="1" dirty="0" smtClean="0">
                <a:solidFill>
                  <a:schemeClr val="tx1"/>
                </a:solidFill>
              </a:rPr>
              <a:t>(10,6 Mrd Ft) </a:t>
            </a:r>
            <a:endParaRPr lang="hu-HU" sz="17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hu-HU" sz="1700" b="1" u="sng" dirty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hu-HU" sz="1700" b="1" u="sng" dirty="0" smtClean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hu-HU" sz="1700" b="1" u="sng" dirty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hu-HU" sz="1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defRPr/>
            </a:pPr>
            <a:endParaRPr lang="hu-HU" sz="1700" b="1" u="sng" dirty="0"/>
          </a:p>
        </p:txBody>
      </p:sp>
      <p:sp>
        <p:nvSpPr>
          <p:cNvPr id="4" name="Téglalap 3"/>
          <p:cNvSpPr/>
          <p:nvPr/>
        </p:nvSpPr>
        <p:spPr>
          <a:xfrm>
            <a:off x="140284" y="620688"/>
            <a:ext cx="612068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400" b="1" i="1" dirty="0">
                <a:solidFill>
                  <a:schemeClr val="accent2">
                    <a:lumMod val="50000"/>
                  </a:schemeClr>
                </a:solidFill>
              </a:rPr>
              <a:t>Kisméretű </a:t>
            </a:r>
            <a:r>
              <a:rPr lang="hu-HU" sz="2400" b="1" i="1" dirty="0" smtClean="0">
                <a:solidFill>
                  <a:schemeClr val="accent2">
                    <a:lumMod val="50000"/>
                  </a:schemeClr>
                </a:solidFill>
              </a:rPr>
              <a:t>infrastruktúra</a:t>
            </a:r>
            <a:r>
              <a:rPr lang="hu-HU" sz="2400" i="1" dirty="0" smtClean="0">
                <a:solidFill>
                  <a:schemeClr val="tx1"/>
                </a:solidFill>
              </a:rPr>
              <a:t>, és </a:t>
            </a:r>
            <a:r>
              <a:rPr lang="hu-HU" sz="2400" b="1" i="1" dirty="0" smtClean="0">
                <a:solidFill>
                  <a:schemeClr val="accent5">
                    <a:lumMod val="75000"/>
                  </a:schemeClr>
                </a:solidFill>
              </a:rPr>
              <a:t>alapszolgáltatás</a:t>
            </a:r>
            <a:r>
              <a:rPr lang="hu-HU" sz="2400" i="1" dirty="0" smtClean="0"/>
              <a:t> </a:t>
            </a:r>
            <a:r>
              <a:rPr lang="hu-HU" sz="2400" i="1" dirty="0" smtClean="0">
                <a:solidFill>
                  <a:schemeClr val="tx1"/>
                </a:solidFill>
              </a:rPr>
              <a:t>fejlesztések a </a:t>
            </a:r>
            <a:r>
              <a:rPr lang="hu-HU" sz="2400" i="1" dirty="0">
                <a:solidFill>
                  <a:schemeClr val="tx1"/>
                </a:solidFill>
              </a:rPr>
              <a:t>vidéki térségekben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0284" y="3984352"/>
            <a:ext cx="5295812" cy="24482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hu-HU" altLang="hu-HU" b="1" u="sng" dirty="0">
                <a:solidFill>
                  <a:schemeClr val="tx1"/>
                </a:solidFill>
                <a:cs typeface="Times New Roman" pitchFamily="18" charset="0"/>
              </a:rPr>
              <a:t>Max. támogatási összeg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hu-HU" dirty="0" smtClean="0">
                <a:solidFill>
                  <a:schemeClr val="tx1"/>
                </a:solidFill>
              </a:rPr>
              <a:t>PF: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50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M Ft, </a:t>
            </a:r>
          </a:p>
          <a:p>
            <a:pPr>
              <a:lnSpc>
                <a:spcPct val="150000"/>
              </a:lnSpc>
            </a:pPr>
            <a:r>
              <a:rPr lang="hu-HU" b="1" dirty="0" smtClean="0">
                <a:solidFill>
                  <a:schemeClr val="tx1"/>
                </a:solidFill>
              </a:rPr>
              <a:t>természetes személyeknél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6 M Ft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tx1"/>
                </a:solidFill>
              </a:rPr>
              <a:t>II.  </a:t>
            </a:r>
            <a:r>
              <a:rPr lang="hu-HU" dirty="0" smtClean="0">
                <a:solidFill>
                  <a:schemeClr val="tx1"/>
                </a:solidFill>
              </a:rPr>
              <a:t>PF: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50 M Ft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20 M Ft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tx1"/>
                </a:solidFill>
              </a:rPr>
              <a:t>III. </a:t>
            </a:r>
            <a:r>
              <a:rPr lang="hu-HU" dirty="0" smtClean="0">
                <a:solidFill>
                  <a:schemeClr val="tx1"/>
                </a:solidFill>
              </a:rPr>
              <a:t>PF: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50 M Ft </a:t>
            </a: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20 M Ft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hu-HU" dirty="0" smtClean="0"/>
          </a:p>
        </p:txBody>
      </p:sp>
      <p:sp>
        <p:nvSpPr>
          <p:cNvPr id="8" name="Lekerekített téglalap 7"/>
          <p:cNvSpPr/>
          <p:nvPr/>
        </p:nvSpPr>
        <p:spPr>
          <a:xfrm>
            <a:off x="3491880" y="3827512"/>
            <a:ext cx="1836204" cy="25202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 smtClean="0"/>
              <a:t>Támogatási intenzitás</a:t>
            </a:r>
            <a:r>
              <a:rPr lang="hu-HU" dirty="0" smtClean="0"/>
              <a:t>: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75-95 %</a:t>
            </a:r>
          </a:p>
          <a:p>
            <a:pPr algn="ctr"/>
            <a:endParaRPr lang="hu-HU" sz="800" dirty="0" smtClean="0"/>
          </a:p>
          <a:p>
            <a:pPr algn="ctr"/>
            <a:r>
              <a:rPr lang="hu-HU" dirty="0" smtClean="0"/>
              <a:t>55-65 %</a:t>
            </a:r>
            <a:endParaRPr lang="hu-HU" dirty="0"/>
          </a:p>
          <a:p>
            <a:pPr algn="ctr"/>
            <a:endParaRPr lang="hu-HU" sz="800" dirty="0" smtClean="0"/>
          </a:p>
          <a:p>
            <a:pPr algn="ctr"/>
            <a:r>
              <a:rPr lang="hu-HU" dirty="0" smtClean="0"/>
              <a:t>75-95 %</a:t>
            </a:r>
            <a:endParaRPr lang="hu-HU" dirty="0"/>
          </a:p>
          <a:p>
            <a:pPr algn="ctr"/>
            <a:endParaRPr lang="hu-HU" sz="800" dirty="0" smtClean="0"/>
          </a:p>
          <a:p>
            <a:pPr algn="ctr"/>
            <a:r>
              <a:rPr lang="hu-HU" dirty="0" smtClean="0"/>
              <a:t>75-95 %</a:t>
            </a:r>
            <a:endParaRPr lang="hu-HU" dirty="0"/>
          </a:p>
        </p:txBody>
      </p:sp>
      <p:sp>
        <p:nvSpPr>
          <p:cNvPr id="10" name="Egy oldalon két sarkán levágott téglalap 9"/>
          <p:cNvSpPr/>
          <p:nvPr/>
        </p:nvSpPr>
        <p:spPr>
          <a:xfrm>
            <a:off x="5652120" y="3861048"/>
            <a:ext cx="3240360" cy="2664296"/>
          </a:xfrm>
          <a:prstGeom prst="snip2Same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u="sng" dirty="0" smtClean="0"/>
              <a:t>Jogosultak</a:t>
            </a:r>
            <a:r>
              <a:rPr lang="hu-HU" dirty="0" smtClean="0"/>
              <a:t>:</a:t>
            </a:r>
          </a:p>
          <a:p>
            <a:r>
              <a:rPr lang="hu-HU" dirty="0" smtClean="0"/>
              <a:t>I. Önkormányzat, természetes személy</a:t>
            </a:r>
          </a:p>
          <a:p>
            <a:pPr algn="ctr"/>
            <a:endParaRPr lang="hu-HU" sz="800" dirty="0" smtClean="0"/>
          </a:p>
          <a:p>
            <a:r>
              <a:rPr lang="hu-HU" dirty="0" smtClean="0"/>
              <a:t>II. Önkormányzat és társulásai</a:t>
            </a:r>
          </a:p>
          <a:p>
            <a:pPr algn="ctr"/>
            <a:endParaRPr lang="hu-HU" sz="800" dirty="0"/>
          </a:p>
          <a:p>
            <a:r>
              <a:rPr lang="hu-HU" dirty="0" smtClean="0"/>
              <a:t>III. Önkormányzatok, non-profit szervezetek, egyházi </a:t>
            </a:r>
            <a:r>
              <a:rPr lang="hu-HU" dirty="0"/>
              <a:t>jogi </a:t>
            </a:r>
            <a:r>
              <a:rPr lang="hu-HU" dirty="0" smtClean="0"/>
              <a:t>személy</a:t>
            </a:r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23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tszög 5"/>
          <p:cNvSpPr/>
          <p:nvPr/>
        </p:nvSpPr>
        <p:spPr>
          <a:xfrm rot="5400000">
            <a:off x="750322" y="401870"/>
            <a:ext cx="1378386" cy="2160239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sp>
        <p:nvSpPr>
          <p:cNvPr id="11" name="Hatszög 10"/>
          <p:cNvSpPr/>
          <p:nvPr/>
        </p:nvSpPr>
        <p:spPr>
          <a:xfrm rot="5400000">
            <a:off x="3859938" y="835181"/>
            <a:ext cx="2288865" cy="4194918"/>
          </a:xfrm>
          <a:prstGeom prst="hex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67744" y="44624"/>
            <a:ext cx="547260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Településképet meghatározó épületek külső rekonstrukciója, </a:t>
            </a:r>
            <a:endParaRPr lang="hu-HU" sz="2000" b="1" dirty="0" smtClean="0">
              <a:solidFill>
                <a:schemeClr val="accent5">
                  <a:lumMod val="50000"/>
                </a:schemeClr>
              </a:solidFill>
              <a:latin typeface="Franklin Gothic Medium (Szövegtörzs)"/>
            </a:endParaRPr>
          </a:p>
          <a:p>
            <a:pPr algn="ctr"/>
            <a:r>
              <a:rPr lang="hu-HU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többfunkciós 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közösségi tér létrehozása, fejlesztése, energetikai korszerűsítés</a:t>
            </a:r>
          </a:p>
        </p:txBody>
      </p:sp>
      <p:sp>
        <p:nvSpPr>
          <p:cNvPr id="3" name="Téglalap 2"/>
          <p:cNvSpPr/>
          <p:nvPr/>
        </p:nvSpPr>
        <p:spPr>
          <a:xfrm>
            <a:off x="13001" y="6285241"/>
            <a:ext cx="290523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hu-HU" altLang="hu-HU" b="1" u="sng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Felhívás megjelenése: </a:t>
            </a:r>
            <a:endParaRPr lang="hu-HU" altLang="hu-HU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83768" y="6381328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altLang="hu-HU" dirty="0">
                <a:solidFill>
                  <a:prstClr val="black"/>
                </a:solidFill>
                <a:cs typeface="Times New Roman" pitchFamily="18" charset="0"/>
              </a:rPr>
              <a:t>2016. 02. </a:t>
            </a:r>
            <a:r>
              <a:rPr lang="hu-HU" altLang="hu-HU" dirty="0" smtClean="0">
                <a:solidFill>
                  <a:prstClr val="black"/>
                </a:solidFill>
                <a:cs typeface="Times New Roman" pitchFamily="18" charset="0"/>
              </a:rPr>
              <a:t>09.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9" name="Hatszög 8"/>
          <p:cNvSpPr/>
          <p:nvPr/>
        </p:nvSpPr>
        <p:spPr>
          <a:xfrm rot="5400000">
            <a:off x="6786969" y="1704271"/>
            <a:ext cx="1944766" cy="2699792"/>
          </a:xfrm>
          <a:prstGeom prst="hexag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687042" y="2200047"/>
            <a:ext cx="263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altLang="hu-HU" b="1" u="sng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Max. támogatási összeg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027614" y="2434814"/>
            <a:ext cx="118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altLang="hu-HU" b="1" u="sng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Jogosultak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409456" y="2804146"/>
            <a:ext cx="277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Önkormányzatok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non-profit szervezetek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egyházi </a:t>
            </a: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jogi személy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932041" y="4026550"/>
            <a:ext cx="30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 smtClean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Támogatható tevékenységek:</a:t>
            </a:r>
            <a:endParaRPr lang="hu-HU" sz="1600" b="1" u="sng" dirty="0">
              <a:solidFill>
                <a:schemeClr val="accent5">
                  <a:lumMod val="50000"/>
                </a:schemeClr>
              </a:solidFill>
              <a:latin typeface="Franklin Gothic Medium (Szövegtörzs)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647962" y="4347681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I. Az állami vagy önkormányzati funkciót nem magában foglaló közösségi funkciókat ellátó létesítmények 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energetikai korszerűsítése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, illetve a 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megújuló energia hasznosítását célzó fejlesztése</a:t>
            </a:r>
            <a:endParaRPr lang="hu-HU" sz="1400" dirty="0">
              <a:solidFill>
                <a:schemeClr val="accent5">
                  <a:lumMod val="50000"/>
                </a:schemeClr>
              </a:solidFill>
              <a:latin typeface="Franklin Gothic Medium (Szövegtörzs)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647962" y="5498648"/>
            <a:ext cx="449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II. 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Településképet meghatározó épületek külső felújítása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: a fejlesztéssel érintett épület, épületek, épületrészek külső felújítása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647963" y="6218148"/>
            <a:ext cx="449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III. </a:t>
            </a:r>
            <a:r>
              <a:rPr lang="hu-HU" sz="1400" b="1" dirty="0">
                <a:solidFill>
                  <a:schemeClr val="accent5">
                    <a:lumMod val="50000"/>
                  </a:schemeClr>
                </a:solidFill>
                <a:latin typeface="Franklin Gothic Medium (Szövegtörzs)"/>
              </a:rPr>
              <a:t>Többfunkciós közösségi tér/szolgáltató központ létrehozása, fejlesztése</a:t>
            </a:r>
            <a:endParaRPr lang="hu-HU" sz="1400" dirty="0">
              <a:solidFill>
                <a:schemeClr val="accent5">
                  <a:lumMod val="50000"/>
                </a:schemeClr>
              </a:solidFill>
              <a:latin typeface="Franklin Gothic Medium (Szövegtörzs)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5244" y="2292380"/>
            <a:ext cx="2944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altLang="hu-HU" sz="2000" b="1" u="sng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Támogatási kérelmek benyújtásának </a:t>
            </a:r>
            <a:endParaRPr lang="hu-HU" altLang="hu-HU" sz="2000" b="1" u="sng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lvl="0" algn="ctr"/>
            <a:r>
              <a:rPr lang="hu-HU" altLang="hu-HU" sz="2000" b="1" u="sng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első szakasza:</a:t>
            </a:r>
            <a:endParaRPr lang="hu-HU" altLang="hu-HU" sz="20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lvl="0" algn="ctr"/>
            <a:endParaRPr lang="hu-HU" sz="2000" dirty="0">
              <a:latin typeface="+mj-lt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06534" y="3265593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dirty="0">
                <a:solidFill>
                  <a:prstClr val="black"/>
                </a:solidFill>
              </a:rPr>
              <a:t>2016. </a:t>
            </a:r>
            <a:r>
              <a:rPr lang="hu-HU" dirty="0" smtClean="0">
                <a:solidFill>
                  <a:prstClr val="black"/>
                </a:solidFill>
              </a:rPr>
              <a:t>05. 02. – 2016. 07. 29.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3512093" y="2454002"/>
            <a:ext cx="3152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</a:rPr>
              <a:t>I. Célterület: </a:t>
            </a:r>
            <a:r>
              <a:rPr lang="hu-HU" sz="1600" b="1" dirty="0" err="1" smtClean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hu-HU" sz="1600" b="1" dirty="0" smtClean="0">
                <a:solidFill>
                  <a:schemeClr val="accent5">
                    <a:lumMod val="50000"/>
                  </a:schemeClr>
                </a:solidFill>
              </a:rPr>
              <a:t>. 50 millió </a:t>
            </a:r>
            <a:r>
              <a:rPr lang="hu-HU" sz="16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hu-HU" sz="1600" b="1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</a:rPr>
              <a:t>II. Célterület: </a:t>
            </a:r>
            <a:r>
              <a:rPr lang="hu-HU" sz="1600" b="1" dirty="0" err="1" smtClean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hu-HU" sz="1600" b="1" dirty="0" smtClean="0">
                <a:solidFill>
                  <a:schemeClr val="accent5">
                    <a:lumMod val="50000"/>
                  </a:schemeClr>
                </a:solidFill>
              </a:rPr>
              <a:t>. 50 millió Ft</a:t>
            </a:r>
          </a:p>
          <a:p>
            <a:pPr>
              <a:lnSpc>
                <a:spcPct val="150000"/>
              </a:lnSpc>
            </a:pPr>
            <a:r>
              <a:rPr lang="hu-HU" sz="1600" dirty="0" smtClean="0">
                <a:solidFill>
                  <a:schemeClr val="accent5">
                    <a:lumMod val="50000"/>
                  </a:schemeClr>
                </a:solidFill>
              </a:rPr>
              <a:t>III. Célterület: </a:t>
            </a:r>
            <a:r>
              <a:rPr lang="hu-HU" sz="1600" b="1" dirty="0" err="1" smtClean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hu-HU" sz="1600" b="1" dirty="0" smtClean="0">
                <a:solidFill>
                  <a:schemeClr val="accent5">
                    <a:lumMod val="50000"/>
                  </a:schemeClr>
                </a:solidFill>
              </a:rPr>
              <a:t>. 30 millió </a:t>
            </a:r>
            <a:r>
              <a:rPr lang="hu-HU" sz="1600" b="1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hu-HU" sz="1600" b="1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endParaRPr lang="hu-H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1108773"/>
            <a:ext cx="199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altLang="hu-HU" sz="2000" b="1" u="sng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Támogatási </a:t>
            </a:r>
            <a:r>
              <a:rPr lang="hu-HU" altLang="hu-HU" sz="2000" b="1" u="sng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keret</a:t>
            </a:r>
            <a:endParaRPr lang="hu-HU" altLang="hu-HU" sz="2000" b="1" u="sng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05147" y="1453572"/>
            <a:ext cx="1468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26,9 </a:t>
            </a: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Mrd Ft </a:t>
            </a:r>
            <a:endParaRPr lang="hu-HU" altLang="hu-HU" sz="2000" b="1" u="sng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09" y="3913208"/>
            <a:ext cx="4211451" cy="1890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u="sng" dirty="0" smtClean="0">
                <a:solidFill>
                  <a:schemeClr val="accent6">
                    <a:lumMod val="75000"/>
                  </a:schemeClr>
                </a:solidFill>
              </a:rPr>
              <a:t>Beadott kérelmek 2016. május 23-án: 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1424 darab</a:t>
            </a:r>
          </a:p>
          <a:p>
            <a:pPr algn="ctr"/>
            <a:endParaRPr lang="hu-HU" b="1" dirty="0" smtClean="0">
              <a:solidFill>
                <a:schemeClr val="tx1"/>
              </a:solidFill>
            </a:endParaRPr>
          </a:p>
          <a:p>
            <a:pPr algn="ctr"/>
            <a:r>
              <a:rPr lang="hu-HU" b="1" u="sng" dirty="0" smtClean="0">
                <a:solidFill>
                  <a:schemeClr val="accent6">
                    <a:lumMod val="75000"/>
                  </a:schemeClr>
                </a:solidFill>
              </a:rPr>
              <a:t>Az igényelt </a:t>
            </a:r>
            <a:r>
              <a:rPr lang="hu-HU" b="1" u="sng" dirty="0">
                <a:solidFill>
                  <a:schemeClr val="accent6">
                    <a:lumMod val="75000"/>
                  </a:schemeClr>
                </a:solidFill>
              </a:rPr>
              <a:t>támogatási </a:t>
            </a:r>
            <a:r>
              <a:rPr lang="hu-HU" b="1" u="sng" dirty="0" smtClean="0">
                <a:solidFill>
                  <a:schemeClr val="accent6">
                    <a:lumMod val="75000"/>
                  </a:schemeClr>
                </a:solidFill>
              </a:rPr>
              <a:t>összeg:</a:t>
            </a:r>
            <a:endParaRPr lang="hu-HU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48,</a:t>
            </a:r>
            <a:r>
              <a:rPr lang="hu-HU" b="1" dirty="0" err="1" smtClean="0">
                <a:solidFill>
                  <a:schemeClr val="tx1"/>
                </a:solidFill>
              </a:rPr>
              <a:t>48</a:t>
            </a:r>
            <a:r>
              <a:rPr lang="hu-HU" b="1" dirty="0" smtClean="0">
                <a:solidFill>
                  <a:schemeClr val="tx1"/>
                </a:solidFill>
              </a:rPr>
              <a:t> milliárd forint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2699792" y="1454816"/>
            <a:ext cx="5616624" cy="6269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A pályázat felfüggesztésről megjelent IH közlemény: 2016. május 23. (+3 nap)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045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9036496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Május-június hónapban további megjelentetni tervezett pályázatok</a:t>
            </a:r>
          </a:p>
          <a:p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Éves Fejlesztési Keret </a:t>
            </a:r>
            <a:r>
              <a:rPr lang="hu-HU" sz="2200" b="1" dirty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(1248/2016. (V. 18.) </a:t>
            </a:r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Korm. </a:t>
            </a:r>
            <a:r>
              <a:rPr lang="hu-HU" sz="2200" b="1" dirty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h</a:t>
            </a:r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atározat)</a:t>
            </a:r>
            <a:endParaRPr lang="hu-HU" sz="2200" b="1" dirty="0">
              <a:solidFill>
                <a:prstClr val="black"/>
              </a:solidFill>
              <a:latin typeface="Franklin Gothic Medium (Szövegtörzs)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05696"/>
              </p:ext>
            </p:extLst>
          </p:nvPr>
        </p:nvGraphicFramePr>
        <p:xfrm>
          <a:off x="93712" y="1124744"/>
          <a:ext cx="8870776" cy="5497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6031"/>
                <a:gridCol w="1594745"/>
              </a:tblGrid>
              <a:tr h="47152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neve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Pályázati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Mrd Ft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780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Tájékoztatási szolgáltatás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7,82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3968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Kisméretű terménytároló, </a:t>
                      </a:r>
                      <a:r>
                        <a:rPr lang="hu-HU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-szárító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és </a:t>
                      </a:r>
                      <a:r>
                        <a:rPr lang="hu-HU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-tisztító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építése, korszerűsítése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8620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Borászat termékfejlesztésének és erőforrás hatékonyságának támogatása</a:t>
                      </a:r>
                      <a:endParaRPr lang="hu-HU" sz="1400" u="none" strike="noStrike" dirty="0" smtClean="0"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</a:tr>
              <a:tr h="45573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Termelői csoportok és szervezetek létrehozása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26,09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Élőhelyfejlesztési</a:t>
                      </a:r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célú nem termelő beruházások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5135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Vízvédelmi célú nem termelő beruházások: létesítmények kialakítása, fejlesztése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5593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Vízvédelmi célú nem termelő beruházások: vízvédelmi és vizes élőhely létrehozása, fejlesztése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38885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Erdészeti genetikai erőforrások megőrzése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Agrár-erdészeti rendszerek létrehozása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531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Nem mezőgazdasági tevékenységek elindításának támogatása – mezőgazdasági tevékenységek diverzifikációja, mikro-vállalkozás indítása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4399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Nem mezőgazdasági tevékenységek beindítására és fejlesztésére irányuló beruházások támogatása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35,94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3577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717"/>
                <a:gridCol w="1592267"/>
              </a:tblGrid>
              <a:tr h="4404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neve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Pályázati </a:t>
                      </a:r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Mrd Ft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817" marR="7817" marT="7817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571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Külterületi helyi közutak fejlesztése, önkormányzati utak kezeléséhez, állapotjavításához, karbantartásához szükséges erő- és munkagépek beszerzése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18,40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23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Helyi termékértékesítést szolgáló piacok infrastrukturális fejlesztése, közétkeztetés fejlesztése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10,64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23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Tanyák háztartási léptékű villamos energia és vízellátás, valamint szennyvízkezelési fejlesztései </a:t>
                      </a:r>
                      <a:endParaRPr lang="hu-HU" sz="1400" u="none" strike="noStrike" dirty="0" smtClean="0"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10,23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/>
                </a:tc>
              </a:tr>
              <a:tr h="4833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Köz- és vagyonbiztonságot szolgáló fejlesztések, falu- és tanyagondnoki szolgálat fejlesztése jármű- és eszközbeszerzéssel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8332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Agrárgazdasági képzések és felkészítő tréningek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120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Szaktanácsadók továbbképzése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48552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Mezőgazdasági termelők EU-s és nemzeti minőségrendszerhez történő csatlakozásának támogatása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7,97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5523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Éghajlatváltozáshoz kapcsolódó és időjárási kockázatok megelőzését szolgáló beruházások támogatása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62142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Az erdei ökoszisztémák ellenálló képességének és környezeti értékének növelését célzó beruházások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  <a:tr h="27618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Kertészet korszerűsítése – kertészeti gépbeszerzés támogatása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0" y="0"/>
            <a:ext cx="9036496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Május-június hónapban további megjelentetni tervezett pályázatok</a:t>
            </a:r>
          </a:p>
          <a:p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Éves Fejlesztési Keret </a:t>
            </a:r>
            <a:r>
              <a:rPr lang="hu-HU" sz="2200" b="1" dirty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(1248/2016. (V. 18.) </a:t>
            </a:r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Korm. </a:t>
            </a:r>
            <a:r>
              <a:rPr lang="hu-HU" sz="2200" b="1" dirty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h</a:t>
            </a:r>
            <a:r>
              <a:rPr lang="hu-HU" sz="22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atározat)</a:t>
            </a:r>
            <a:endParaRPr lang="hu-HU" sz="2200" b="1" dirty="0">
              <a:solidFill>
                <a:prstClr val="black"/>
              </a:solidFill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20177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1677968" y="764704"/>
            <a:ext cx="6912769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 b="1" dirty="0">
                <a:solidFill>
                  <a:srgbClr val="3E3D2D"/>
                </a:solidFill>
                <a:latin typeface="Franklin Gothic Medium"/>
                <a:ea typeface="Verdana" pitchFamily="34" charset="0"/>
                <a:cs typeface="Verdana" pitchFamily="34" charset="0"/>
              </a:rPr>
              <a:t>Köszönöm megtisztelő figyelmüket!</a:t>
            </a:r>
          </a:p>
        </p:txBody>
      </p:sp>
      <p:sp>
        <p:nvSpPr>
          <p:cNvPr id="39939" name="Subtitle 2"/>
          <p:cNvSpPr>
            <a:spLocks/>
          </p:cNvSpPr>
          <p:nvPr/>
        </p:nvSpPr>
        <p:spPr bwMode="auto">
          <a:xfrm>
            <a:off x="1979613" y="2420938"/>
            <a:ext cx="51847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9544910"/>
              </p:ext>
            </p:extLst>
          </p:nvPr>
        </p:nvGraphicFramePr>
        <p:xfrm>
          <a:off x="2987824" y="1652825"/>
          <a:ext cx="599038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597848" y="194136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Miniszterelnökség</a:t>
            </a:r>
          </a:p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Agrár-vidékfejlesztésért felelős Államtitkárság</a:t>
            </a:r>
          </a:p>
          <a:p>
            <a:pPr algn="ctr"/>
            <a:r>
              <a:rPr lang="hu-HU" sz="1600" dirty="0" smtClean="0">
                <a:solidFill>
                  <a:srgbClr val="FEA022">
                    <a:lumMod val="50000"/>
                  </a:srgbClr>
                </a:solidFill>
              </a:rPr>
              <a:t>6000 Kecskemét, Ipoly u. 1.</a:t>
            </a:r>
            <a:endParaRPr lang="hu-HU" sz="1600" dirty="0">
              <a:solidFill>
                <a:srgbClr val="FEA022">
                  <a:lumMod val="50000"/>
                </a:srgb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31473"/>
            <a:ext cx="4230299" cy="337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179388" y="3861048"/>
            <a:ext cx="4824214" cy="2508812"/>
            <a:chOff x="179586" y="3416972"/>
            <a:chExt cx="4824214" cy="2508812"/>
          </a:xfrm>
          <a:scene3d>
            <a:camera prst="isometricOffAxis1Right"/>
            <a:lightRig rig="threePt" dir="t"/>
          </a:scene3d>
        </p:grpSpPr>
        <p:cxnSp>
          <p:nvCxnSpPr>
            <p:cNvPr id="22" name="Egyenes összekötő nyíllal 21"/>
            <p:cNvCxnSpPr/>
            <p:nvPr/>
          </p:nvCxnSpPr>
          <p:spPr>
            <a:xfrm>
              <a:off x="1768475" y="4314825"/>
              <a:ext cx="7493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/>
            <p:cNvSpPr txBox="1">
              <a:spLocks noChangeArrowheads="1"/>
            </p:cNvSpPr>
            <p:nvPr/>
          </p:nvSpPr>
          <p:spPr bwMode="auto">
            <a:xfrm>
              <a:off x="2601913" y="4030663"/>
              <a:ext cx="2401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hu-HU" b="1" dirty="0" smtClean="0">
                  <a:solidFill>
                    <a:srgbClr val="6F9400">
                      <a:lumMod val="75000"/>
                    </a:srgbClr>
                  </a:solidFill>
                  <a:latin typeface="Franklin Gothic Medium"/>
                  <a:ea typeface="Verdana" pitchFamily="34" charset="0"/>
                  <a:cs typeface="Verdana" pitchFamily="34" charset="0"/>
                </a:rPr>
                <a:t>956,856 Mrd HUF</a:t>
              </a:r>
            </a:p>
            <a:p>
              <a:pPr>
                <a:defRPr/>
              </a:pPr>
              <a:r>
                <a:rPr lang="hu-HU" b="1" dirty="0" smtClean="0">
                  <a:solidFill>
                    <a:srgbClr val="6F9400">
                      <a:lumMod val="75000"/>
                    </a:srgbClr>
                  </a:solidFill>
                  <a:latin typeface="Franklin Gothic Medium"/>
                  <a:ea typeface="Verdana" pitchFamily="34" charset="0"/>
                  <a:cs typeface="Verdana" pitchFamily="34" charset="0"/>
                </a:rPr>
                <a:t>   EU forrás 2014</a:t>
              </a:r>
            </a:p>
          </p:txBody>
        </p:sp>
        <p:sp>
          <p:nvSpPr>
            <p:cNvPr id="44" name="Henger 43"/>
            <p:cNvSpPr/>
            <p:nvPr/>
          </p:nvSpPr>
          <p:spPr>
            <a:xfrm>
              <a:off x="179586" y="3416972"/>
              <a:ext cx="1490464" cy="2508812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b="1" dirty="0">
                  <a:ln w="12700">
                    <a:solidFill>
                      <a:srgbClr val="3E3D2D">
                        <a:satMod val="155000"/>
                      </a:srgbClr>
                    </a:solidFill>
                    <a:prstDash val="solid"/>
                  </a:ln>
                  <a:solidFill>
                    <a:srgbClr val="DFF7A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Times New Roman" pitchFamily="18" charset="0"/>
                </a:rPr>
                <a:t>EMVA ALAP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179512" y="3182488"/>
            <a:ext cx="4786188" cy="894584"/>
            <a:chOff x="179512" y="2965594"/>
            <a:chExt cx="4786188" cy="894584"/>
          </a:xfrm>
          <a:scene3d>
            <a:camera prst="isometricOffAxis1Right"/>
            <a:lightRig rig="threePt" dir="t"/>
          </a:scene3d>
        </p:grpSpPr>
        <p:cxnSp>
          <p:nvCxnSpPr>
            <p:cNvPr id="33" name="Egyenes összekötő nyíllal 32"/>
            <p:cNvCxnSpPr/>
            <p:nvPr/>
          </p:nvCxnSpPr>
          <p:spPr>
            <a:xfrm>
              <a:off x="1739900" y="3505200"/>
              <a:ext cx="8620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zövegdoboz 36"/>
            <p:cNvSpPr txBox="1"/>
            <p:nvPr/>
          </p:nvSpPr>
          <p:spPr>
            <a:xfrm>
              <a:off x="2517775" y="3213100"/>
              <a:ext cx="244792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6F9400">
                      <a:lumMod val="75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hu-HU" b="1" dirty="0">
                  <a:solidFill>
                    <a:srgbClr val="6F9400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106,993 M</a:t>
              </a:r>
              <a:r>
                <a:rPr lang="hu-HU" b="1" dirty="0" smtClean="0">
                  <a:solidFill>
                    <a:srgbClr val="6F9400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rd </a:t>
              </a:r>
              <a:r>
                <a:rPr lang="hu-HU" b="1" dirty="0">
                  <a:solidFill>
                    <a:srgbClr val="6F9400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HUF</a:t>
              </a:r>
            </a:p>
            <a:p>
              <a:pPr>
                <a:defRPr/>
              </a:pPr>
              <a:r>
                <a:rPr lang="hu-HU" b="1" dirty="0">
                  <a:solidFill>
                    <a:srgbClr val="6F9400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     </a:t>
              </a:r>
              <a:r>
                <a:rPr lang="hu-HU" b="1" dirty="0" err="1">
                  <a:solidFill>
                    <a:srgbClr val="6F9400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degresszió</a:t>
              </a:r>
              <a:endParaRPr lang="hu-HU" b="1" dirty="0">
                <a:solidFill>
                  <a:srgbClr val="6F9400">
                    <a:lumMod val="50000"/>
                  </a:srgb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Henger 44"/>
            <p:cNvSpPr/>
            <p:nvPr/>
          </p:nvSpPr>
          <p:spPr>
            <a:xfrm>
              <a:off x="179512" y="2965594"/>
              <a:ext cx="1490464" cy="894584"/>
            </a:xfrm>
            <a:prstGeom prst="ca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b="1" dirty="0">
                  <a:ln w="12700">
                    <a:solidFill>
                      <a:srgbClr val="3E3D2D">
                        <a:satMod val="155000"/>
                      </a:srgbClr>
                    </a:solidFill>
                    <a:prstDash val="solid"/>
                  </a:ln>
                  <a:solidFill>
                    <a:srgbClr val="DFF7A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Times New Roman" pitchFamily="18" charset="0"/>
                </a:rPr>
                <a:t>DEGRESSZIÓ</a:t>
              </a: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179512" y="2068832"/>
            <a:ext cx="4824288" cy="1216152"/>
            <a:chOff x="179512" y="1967255"/>
            <a:chExt cx="4824288" cy="1216152"/>
          </a:xfrm>
          <a:scene3d>
            <a:camera prst="isometricOffAxis1Right"/>
            <a:lightRig rig="threePt" dir="t"/>
          </a:scene3d>
        </p:grpSpPr>
        <p:cxnSp>
          <p:nvCxnSpPr>
            <p:cNvPr id="40" name="Egyenes összekötő nyíllal 39"/>
            <p:cNvCxnSpPr/>
            <p:nvPr/>
          </p:nvCxnSpPr>
          <p:spPr>
            <a:xfrm>
              <a:off x="1765300" y="2574925"/>
              <a:ext cx="7921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/>
            <p:cNvSpPr txBox="1"/>
            <p:nvPr/>
          </p:nvSpPr>
          <p:spPr>
            <a:xfrm>
              <a:off x="2652713" y="2406650"/>
              <a:ext cx="235108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sz="1600" b="1" dirty="0">
                  <a:solidFill>
                    <a:srgbClr val="3E3D2D">
                      <a:lumMod val="50000"/>
                    </a:srgb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230,505 M</a:t>
              </a:r>
              <a:r>
                <a:rPr lang="hu-HU" b="1" dirty="0" smtClean="0">
                  <a:solidFill>
                    <a:srgbClr val="FEA022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rd </a:t>
              </a: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HUF</a:t>
              </a:r>
            </a:p>
            <a:p>
              <a:pPr>
                <a:defRPr/>
              </a:pP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    hazai </a:t>
              </a:r>
              <a:r>
                <a:rPr lang="hu-HU" b="1" dirty="0" err="1">
                  <a:solidFill>
                    <a:srgbClr val="FEA022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társfin</a:t>
              </a:r>
              <a:r>
                <a:rPr lang="hu-HU" b="1" dirty="0">
                  <a:solidFill>
                    <a:srgbClr val="FEA022">
                      <a:lumMod val="50000"/>
                    </a:srgbClr>
                  </a:solidFill>
                  <a:ea typeface="Verdana" pitchFamily="34" charset="0"/>
                  <a:cs typeface="Verdana" pitchFamily="34" charset="0"/>
                </a:rPr>
                <a:t>.</a:t>
              </a:r>
            </a:p>
          </p:txBody>
        </p:sp>
        <p:sp>
          <p:nvSpPr>
            <p:cNvPr id="46" name="Henger 45"/>
            <p:cNvSpPr/>
            <p:nvPr/>
          </p:nvSpPr>
          <p:spPr>
            <a:xfrm>
              <a:off x="179512" y="1967255"/>
              <a:ext cx="1490464" cy="1216152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b="1" dirty="0">
                  <a:ln w="12700">
                    <a:solidFill>
                      <a:srgbClr val="3E3D2D">
                        <a:satMod val="155000"/>
                      </a:srgbClr>
                    </a:solidFill>
                    <a:prstDash val="solid"/>
                  </a:ln>
                  <a:solidFill>
                    <a:srgbClr val="DFF7A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Times New Roman" pitchFamily="18" charset="0"/>
                </a:rPr>
                <a:t>HAZAI TÁRSFIN.</a:t>
              </a:r>
              <a:endParaRPr lang="hu-HU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686724" y="3470650"/>
            <a:ext cx="2468644" cy="1312862"/>
            <a:chOff x="4672013" y="3057525"/>
            <a:chExt cx="2719389" cy="1652588"/>
          </a:xfrm>
        </p:grpSpPr>
        <p:sp>
          <p:nvSpPr>
            <p:cNvPr id="51" name="Jobb oldali kapcsos zárójel 50"/>
            <p:cNvSpPr/>
            <p:nvPr/>
          </p:nvSpPr>
          <p:spPr>
            <a:xfrm>
              <a:off x="4672013" y="3057525"/>
              <a:ext cx="231775" cy="165258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>
                <a:solidFill>
                  <a:prstClr val="black"/>
                </a:solidFill>
              </a:endParaRPr>
            </a:p>
          </p:txBody>
        </p:sp>
        <p:sp>
          <p:nvSpPr>
            <p:cNvPr id="52" name="Szövegdoboz 51"/>
            <p:cNvSpPr txBox="1"/>
            <p:nvPr/>
          </p:nvSpPr>
          <p:spPr>
            <a:xfrm>
              <a:off x="4935539" y="3598863"/>
              <a:ext cx="2455863" cy="8135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b="1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Verdana" pitchFamily="34" charset="0"/>
                  <a:cs typeface="Verdana" pitchFamily="34" charset="0"/>
                </a:rPr>
                <a:t>1063,849 M</a:t>
              </a:r>
              <a:r>
                <a:rPr lang="hu-HU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ea typeface="Verdana" pitchFamily="34" charset="0"/>
                  <a:cs typeface="Verdana" pitchFamily="34" charset="0"/>
                </a:rPr>
                <a:t>rd </a:t>
              </a:r>
              <a:r>
                <a:rPr lang="hu-HU" b="1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Verdana" pitchFamily="34" charset="0"/>
                  <a:cs typeface="Verdana" pitchFamily="34" charset="0"/>
                </a:rPr>
                <a:t>HUF</a:t>
              </a:r>
            </a:p>
            <a:p>
              <a:pPr>
                <a:defRPr/>
              </a:pPr>
              <a:r>
                <a:rPr lang="hu-HU" b="1" dirty="0">
                  <a:solidFill>
                    <a:prstClr val="black">
                      <a:lumMod val="95000"/>
                      <a:lumOff val="5000"/>
                    </a:prstClr>
                  </a:solidFill>
                  <a:ea typeface="Verdana" pitchFamily="34" charset="0"/>
                  <a:cs typeface="Verdana" pitchFamily="34" charset="0"/>
                </a:rPr>
                <a:t>  teljes EU forrás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6051346" y="2211905"/>
            <a:ext cx="2688079" cy="1510298"/>
            <a:chOff x="6018213" y="1922463"/>
            <a:chExt cx="2688079" cy="2085975"/>
          </a:xfrm>
        </p:grpSpPr>
        <p:sp>
          <p:nvSpPr>
            <p:cNvPr id="70" name="Jobb oldali kapcsos zárójel 69"/>
            <p:cNvSpPr/>
            <p:nvPr/>
          </p:nvSpPr>
          <p:spPr>
            <a:xfrm>
              <a:off x="6018213" y="1922463"/>
              <a:ext cx="252412" cy="20859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 dirty="0">
                <a:solidFill>
                  <a:prstClr val="black"/>
                </a:solidFill>
              </a:endParaRPr>
            </a:p>
          </p:txBody>
        </p:sp>
        <p:sp>
          <p:nvSpPr>
            <p:cNvPr id="71" name="Szövegdoboz 70"/>
            <p:cNvSpPr txBox="1">
              <a:spLocks noChangeArrowheads="1"/>
            </p:cNvSpPr>
            <p:nvPr/>
          </p:nvSpPr>
          <p:spPr bwMode="auto">
            <a:xfrm>
              <a:off x="6270625" y="2513806"/>
              <a:ext cx="2435667" cy="136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hu-HU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b="1" dirty="0">
                  <a:solidFill>
                    <a:srgbClr val="FEA022">
                      <a:lumMod val="75000"/>
                    </a:srgbClr>
                  </a:solidFill>
                  <a:latin typeface="Franklin Gothic Medium"/>
                </a:rPr>
                <a:t>TELJES VP FORRÁS</a:t>
              </a:r>
            </a:p>
            <a:p>
              <a:endParaRPr lang="hu-HU" b="1" dirty="0" smtClean="0">
                <a:solidFill>
                  <a:srgbClr val="FEA022">
                    <a:lumMod val="75000"/>
                  </a:srgbClr>
                </a:solidFill>
                <a:latin typeface="Franklin Gothic Medium"/>
              </a:endParaRPr>
            </a:p>
            <a:p>
              <a:r>
                <a:rPr lang="hu-HU" sz="2000" b="1" dirty="0" smtClean="0">
                  <a:solidFill>
                    <a:srgbClr val="FEA022">
                      <a:lumMod val="75000"/>
                    </a:srgbClr>
                  </a:solidFill>
                  <a:latin typeface="Franklin Gothic Medium"/>
                </a:rPr>
                <a:t>1 </a:t>
              </a:r>
              <a:r>
                <a:rPr lang="hu-HU" sz="2000" b="1" dirty="0">
                  <a:solidFill>
                    <a:srgbClr val="FEA022">
                      <a:lumMod val="75000"/>
                    </a:srgbClr>
                  </a:solidFill>
                  <a:latin typeface="Franklin Gothic Medium"/>
                </a:rPr>
                <a:t>294, 354 M</a:t>
              </a:r>
              <a:r>
                <a:rPr lang="hu-HU" sz="2000" b="1" dirty="0" smtClean="0">
                  <a:solidFill>
                    <a:srgbClr val="FEA022">
                      <a:lumMod val="75000"/>
                    </a:srgbClr>
                  </a:solidFill>
                  <a:latin typeface="Franklin Gothic Medium"/>
                </a:rPr>
                <a:t>rd </a:t>
              </a:r>
              <a:r>
                <a:rPr lang="hu-HU" sz="2000" b="1" dirty="0">
                  <a:solidFill>
                    <a:srgbClr val="FEA022">
                      <a:lumMod val="75000"/>
                    </a:srgbClr>
                  </a:solidFill>
                  <a:latin typeface="Franklin Gothic Medium"/>
                </a:rPr>
                <a:t>HUF</a:t>
              </a:r>
            </a:p>
          </p:txBody>
        </p:sp>
      </p:grpSp>
      <p:sp>
        <p:nvSpPr>
          <p:cNvPr id="25" name="Téglalap 24"/>
          <p:cNvSpPr/>
          <p:nvPr/>
        </p:nvSpPr>
        <p:spPr>
          <a:xfrm>
            <a:off x="1669852" y="1087725"/>
            <a:ext cx="7474148" cy="47705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500" b="1" dirty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A </a:t>
            </a:r>
            <a:r>
              <a:rPr lang="hu-HU" sz="2500" b="1" dirty="0" smtClean="0">
                <a:solidFill>
                  <a:srgbClr val="6F9400">
                    <a:lumMod val="75000"/>
                  </a:srgbClr>
                </a:solidFill>
                <a:latin typeface="Franklin Gothic Medium (Szövegtörzs)"/>
              </a:rPr>
              <a:t>Vidékfejlesztési Program forrásszerkezete</a:t>
            </a:r>
            <a:endParaRPr lang="hu-HU" sz="2500" b="1" dirty="0">
              <a:solidFill>
                <a:prstClr val="black"/>
              </a:solidFill>
              <a:latin typeface="Franklin Gothic Medium (Szövegtörzs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513925"/>
      </p:ext>
    </p:extLst>
  </p:cSld>
  <p:clrMapOvr>
    <a:masterClrMapping/>
  </p:clrMapOvr>
  <p:transition advTm="36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3</a:t>
            </a:fld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5850"/>
              </p:ext>
            </p:extLst>
          </p:nvPr>
        </p:nvGraphicFramePr>
        <p:xfrm>
          <a:off x="35496" y="763370"/>
          <a:ext cx="9073008" cy="597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648072"/>
                <a:gridCol w="3096344"/>
                <a:gridCol w="1368152"/>
              </a:tblGrid>
              <a:tr h="55543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neve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Pályázati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Mrd Ft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Kedvezményezettek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Meghirdetés időpontja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Agrár–környezetgazdálkodási kifizetés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158,62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aktív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október 7.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55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Ökológiai gazdálkodásra történő áttérés, ökológiai gazdálkodás fenntartása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51,48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aktív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október 7.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660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LEADER - Helyi fejlesztési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stratégiák elkészítésének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támogatása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0,96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előzetesen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elismert LEADER Helyi Akciócsoportok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2015.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november 10.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97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Trágyatároló építése és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5,66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termelők 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november 20.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37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Mezőgazdasági termékek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értéknövelése és erőforrás-hatékonyság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elősegítése a feldolgozásban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151,00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vállalkozások, </a:t>
                      </a:r>
                      <a:r>
                        <a:rPr lang="hu-HU" sz="1120" u="none" strike="noStrike" dirty="0" err="1">
                          <a:effectLst/>
                          <a:latin typeface="+mj-lt"/>
                        </a:rPr>
                        <a:t>élip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 mikro és kis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december 28.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797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Védett őshonos és veszélyeztetett mezőgazdasági állatfajták genetikai állományának </a:t>
                      </a:r>
                      <a:r>
                        <a:rPr lang="hu-HU" sz="1120" u="none" strike="noStrike" dirty="0" err="1">
                          <a:effectLst/>
                          <a:latin typeface="+mj-lt"/>
                        </a:rPr>
                        <a:t>in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 situ megőrzése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14,00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állattartók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december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29.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37" marR="7237" marT="72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990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Ritka és veszélyeztetett növényfajták növényi genetikai erőforrásainak és mikroorganizmusok ex situ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védelme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3,78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aktív mezőgazdasági termelő; génmegőrző tevékenységet végző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szervezet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2015.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december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29.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55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Az erdőgazdálkodási potenciálban okozott erdőkárok helyreállítása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6,78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erdőgazdálkodók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2016. január 28.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927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Mezőgazdasági kisüzemek fejlesztése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mg-i vállalkozások 3.000-6.000 STÉ között, mezőgazdasági kisüzemmel rendelkező mezőgazdasági termelő.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2016. február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758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korszerűsítése- üveg- és fóliaházak létesítése, energiahatékonyságának növelése geotermikus energia felhasználásának lehetőségével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22,50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 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(80% korlát)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(mezőgazdasági termelő,mezőgazdasági termelők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 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február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968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 - ültetvénytelepítés támogatására öntözés kialakításának lehetőségével című felhívás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19,00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(80% korlát)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(mezőgazdasági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termelő,mezőgazdasági termelők egy csoportja,fiatal 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 február 1.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968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 – gyógy- és fűszernövény termesztés fejlesztése című felhívás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>
                          <a:effectLst/>
                          <a:latin typeface="+mj-lt"/>
                        </a:rPr>
                        <a:t>3,00</a:t>
                      </a:r>
                      <a:endParaRPr lang="hu-HU" sz="112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(mezőgazdasági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termelők 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 </a:t>
                      </a:r>
                      <a:r>
                        <a:rPr lang="hu-HU" sz="1120" u="none" strike="noStrike" baseline="0" dirty="0" smtClean="0">
                          <a:effectLst/>
                          <a:latin typeface="+mj-lt"/>
                        </a:rPr>
                        <a:t>február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83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Kertészet korszerűsítése – gombaházak - hűtőházak létrehozására, meglévő gombaházak - hűtőházak korszerűsítését támogató felhívás</a:t>
                      </a:r>
                      <a:endParaRPr lang="hu-HU" sz="1120" u="none" strike="noStrike" dirty="0"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22,00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mg-i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vállalkozások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(80% korlát) 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(mezőgazdasági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mezőgazdasági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termelők egy csoportja</a:t>
                      </a:r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, fiatal </a:t>
                      </a:r>
                      <a:r>
                        <a:rPr lang="hu-HU" sz="1120" u="none" strike="noStrike" dirty="0">
                          <a:effectLst/>
                          <a:latin typeface="+mj-lt"/>
                        </a:rPr>
                        <a:t>mezőgazdasági termelő)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+mj-lt"/>
                        </a:rPr>
                        <a:t>2016. február 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2699792" y="0"/>
            <a:ext cx="3672408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Megjelent pályázatok (28 db)</a:t>
            </a:r>
          </a:p>
          <a:p>
            <a:pPr algn="ctr"/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Összérték: 797,79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Mrd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Ft</a:t>
            </a:r>
            <a:endParaRPr lang="hu-HU" sz="2000" b="1" dirty="0"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548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99792" y="-27384"/>
            <a:ext cx="3672408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Megjelent pályázatok (27 db)</a:t>
            </a:r>
          </a:p>
          <a:p>
            <a:pPr algn="ctr"/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Összérték: 768,71 Mrd Ft</a:t>
            </a:r>
            <a:endParaRPr lang="hu-HU" sz="2000" b="1" dirty="0">
              <a:latin typeface="Franklin Gothic Medium (Szövegtörzs)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35215"/>
              </p:ext>
            </p:extLst>
          </p:nvPr>
        </p:nvGraphicFramePr>
        <p:xfrm>
          <a:off x="35496" y="764704"/>
          <a:ext cx="9108503" cy="5996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7472"/>
                <a:gridCol w="576783"/>
                <a:gridCol w="3268588"/>
                <a:gridCol w="1225660"/>
              </a:tblGrid>
              <a:tr h="56053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neve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Pályázati </a:t>
                      </a:r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Mrd Ft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Kedvezményezettek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Meghirdetés időpontja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369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Településképet meghatározó épületek külső rekonstrukciója, többfunkciós közösségi tér létrehozása, fejlesztése, energetikai korszerűsítés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26,90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önkormányzatok, non-profit, egyházi jogi személy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2016.</a:t>
                      </a:r>
                      <a:r>
                        <a:rPr lang="hu-HU" sz="1120" u="none" strike="noStrike" baseline="0" dirty="0" smtClean="0">
                          <a:effectLst/>
                          <a:latin typeface="Franklin Gothic Medium" pitchFamily="34" charset="0"/>
                        </a:rPr>
                        <a:t> február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63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Egyedi szennyvízkezelés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12,00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>
                          <a:effectLst/>
                          <a:latin typeface="Franklin Gothic Medium" pitchFamily="34" charset="0"/>
                        </a:rPr>
                        <a:t>önkormányzatok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2016. február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8518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Kompenzációs kifizetések természeti hátránnyal érintett területeken</a:t>
                      </a: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23,62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aktív mezőgazdasági termelő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519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Mezőgazdasági biztosítás díjához nyújtott támogatás</a:t>
                      </a: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23,70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aktív mezőgazdasági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termelők, vagy mezőgazdasági termelők egy csoportja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 9.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577" marR="8577" marT="857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u="none" strike="noStrike" dirty="0" err="1" smtClean="0">
                          <a:effectLst/>
                          <a:latin typeface="Franklin Gothic Medium" pitchFamily="34" charset="0"/>
                        </a:rPr>
                        <a:t>Natura</a:t>
                      </a:r>
                      <a:r>
                        <a:rPr lang="hu-HU" sz="1120" u="none" strike="noStrike" dirty="0" smtClean="0">
                          <a:effectLst/>
                          <a:latin typeface="Franklin Gothic Medium" pitchFamily="34" charset="0"/>
                        </a:rPr>
                        <a:t> 2000 mezőgazdasági területeknek nyújtott kompenzációs</a:t>
                      </a:r>
                      <a:r>
                        <a:rPr lang="hu-HU" sz="1120" u="none" strike="noStrike" baseline="0" dirty="0" smtClean="0">
                          <a:effectLst/>
                          <a:latin typeface="Franklin Gothic Medium" pitchFamily="34" charset="0"/>
                        </a:rPr>
                        <a:t> kifizetések</a:t>
                      </a:r>
                      <a:endParaRPr lang="hu-HU" sz="1120" u="none" strike="noStrike" dirty="0"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25,85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aktív mezőgazdasági termelő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289" marR="8289" marT="828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8518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Natura</a:t>
                      </a: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2000 erdőterületeknek nyújtott kompenzációs kifizetések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25,50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magánjogi erdőgazdálkodók, vagy csoportjaik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február  9.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Erdei termelési potenciál mobilizálását szolgáló tevékenységek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2,7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magánjogi vagy önkormányzati erdőgazdálkodók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16.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3693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Állattartó telepek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5,95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állattartó mg-i vállalkozások  (80%-os korlát) (mezőgazdasági termelő, mezőgazdasági termelők egy csoportja, fiatal mezőgazdasági termelő)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55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Szarvasmarhatartó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19,86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szarvasmarha tartó  mg-i vállalkozások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Baromfitartó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19,86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baromfitartó mg-i vállalkozások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Sertéstartó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19,86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sertéstartó mg-i vállalkozások 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Juh- és kecsketartó telepek korszerűsítése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3,97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juh,kecsketartó mg-i vállalkozások 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25.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A tejágazat szerkezetátalakítását kísérő állatjóléti támogatás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36,53 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tejtermelő mg-i vállalkozások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március 30.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Mezőgazdasági vízgazdálkodási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ágazat fejlesztése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49,5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Mezőgazdaságit termelők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és csoportjaik, fiatal gazdálkodók</a:t>
                      </a:r>
                      <a:endParaRPr lang="hu-HU" sz="1120" b="0" i="0" u="none" strike="noStrike" dirty="0" smtClean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május 11.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Erdőtelepítés</a:t>
                      </a:r>
                      <a:r>
                        <a:rPr lang="hu-HU" sz="112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 támogatása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50,00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jogszerű földhasználók </a:t>
                      </a: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2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2016. május 20.</a:t>
                      </a:r>
                      <a:endParaRPr lang="hu-HU" sz="112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7817" marR="7817" marT="781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699792" y="0"/>
            <a:ext cx="3672408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Megjelent pályázatok (28 db)</a:t>
            </a:r>
          </a:p>
          <a:p>
            <a:pPr algn="ctr"/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Összérték: 797,79 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Mrd </a:t>
            </a: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latin typeface="Franklin Gothic Medium (Szövegtörzs)"/>
              </a:rPr>
              <a:t>Ft</a:t>
            </a:r>
            <a:endParaRPr lang="hu-HU" sz="2000" b="1" dirty="0"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10596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112568" cy="6926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u-HU" altLang="hu-HU" sz="2400" b="1" dirty="0" smtClean="0">
                <a:cs typeface="Times New Roman" pitchFamily="18" charset="0"/>
              </a:rPr>
              <a:t>      LEADER </a:t>
            </a:r>
            <a:r>
              <a:rPr lang="hu-HU" altLang="hu-HU" sz="2400" b="1" dirty="0" smtClean="0">
                <a:latin typeface="Franklin Gothic Medium (Szövegtörzs)"/>
                <a:cs typeface="Times New Roman" pitchFamily="18" charset="0"/>
              </a:rPr>
              <a:t>alapelvek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839467" y="2962276"/>
            <a:ext cx="1620193" cy="900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cs typeface="Times New Roman" pitchFamily="18" charset="0"/>
              </a:rPr>
              <a:t>LEADER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44650" y="5387032"/>
            <a:ext cx="5183981" cy="10826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Franklin Gothic Medium (Szövegtörzs)"/>
                <a:cs typeface="Times New Roman" pitchFamily="18" charset="0"/>
              </a:rPr>
              <a:t>Alulról felfelé építkezés</a:t>
            </a:r>
          </a:p>
          <a:p>
            <a:pPr algn="just"/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A helyi akciócsoportok helyi fejlesztési stratégiák kidolgozására és megvalósítására vonatkozó döntéshozatali hatáskörével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084168" y="2420938"/>
            <a:ext cx="2664545" cy="17986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Franklin Gothic Medium (Szövegtörzs)"/>
                <a:cs typeface="Times New Roman" pitchFamily="18" charset="0"/>
              </a:rPr>
              <a:t>Területalapú megközelítés</a:t>
            </a:r>
          </a:p>
          <a:p>
            <a:pPr algn="ctr"/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Jól azonosított, </a:t>
            </a:r>
            <a:r>
              <a:rPr lang="hu-HU" altLang="hu-HU" sz="1600" dirty="0" err="1">
                <a:latin typeface="Franklin Gothic Medium (Szövegtörzs)"/>
                <a:cs typeface="Times New Roman" pitchFamily="18" charset="0"/>
              </a:rPr>
              <a:t>szubregionális</a:t>
            </a:r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 vidéki területekre irányuló</a:t>
            </a:r>
          </a:p>
          <a:p>
            <a:pPr algn="ctr"/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területalapú, helyi fejlesztési stratégiák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084168" y="4437063"/>
            <a:ext cx="2663825" cy="13668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Franklin Gothic Medium (Szövegtörzs)"/>
                <a:cs typeface="Times New Roman" pitchFamily="18" charset="0"/>
              </a:rPr>
              <a:t>Partnerség</a:t>
            </a:r>
          </a:p>
          <a:p>
            <a:pPr algn="ctr"/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Helyi köz-és magánszférabeli </a:t>
            </a:r>
            <a:r>
              <a:rPr lang="hu-HU" altLang="hu-HU" sz="1600" dirty="0" smtClean="0">
                <a:latin typeface="Franklin Gothic Medium (Szövegtörzs)"/>
                <a:cs typeface="Times New Roman" pitchFamily="18" charset="0"/>
              </a:rPr>
              <a:t>partnerségek, vagyis </a:t>
            </a:r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helyi akciócsoportok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3635897" y="981076"/>
            <a:ext cx="5111750" cy="1223962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Franklin Gothic Medium (Szövegtörzs)"/>
                <a:cs typeface="Times New Roman" pitchFamily="18" charset="0"/>
              </a:rPr>
              <a:t>Integrált </a:t>
            </a:r>
            <a:r>
              <a:rPr lang="hu-HU" altLang="hu-HU" b="1" dirty="0" smtClean="0">
                <a:latin typeface="Franklin Gothic Medium (Szövegtörzs)"/>
                <a:cs typeface="Times New Roman" pitchFamily="18" charset="0"/>
              </a:rPr>
              <a:t>megközelítés</a:t>
            </a:r>
            <a:endParaRPr lang="hu-HU" altLang="hu-HU" b="1" dirty="0">
              <a:latin typeface="Franklin Gothic Medium (Szövegtörzs)"/>
              <a:cs typeface="Times New Roman" pitchFamily="18" charset="0"/>
            </a:endParaRPr>
          </a:p>
          <a:p>
            <a:pPr algn="just"/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A stratégia több szektorra kiterjedő tervezése és </a:t>
            </a:r>
            <a:r>
              <a:rPr lang="hu-HU" altLang="hu-HU" sz="1600" dirty="0" smtClean="0">
                <a:latin typeface="Franklin Gothic Medium (Szövegtörzs)"/>
                <a:cs typeface="Times New Roman" pitchFamily="18" charset="0"/>
              </a:rPr>
              <a:t>végrehajtása, a </a:t>
            </a:r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helyi gazdaság különböző ágazatainak szereplői </a:t>
            </a:r>
            <a:r>
              <a:rPr lang="hu-HU" altLang="hu-HU" sz="1600" dirty="0" smtClean="0">
                <a:latin typeface="Franklin Gothic Medium (Szövegtörzs)"/>
                <a:cs typeface="Times New Roman" pitchFamily="18" charset="0"/>
              </a:rPr>
              <a:t>és projektjei </a:t>
            </a:r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közötti kölcsönhatáson alapulva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446634" y="2008188"/>
            <a:ext cx="2232025" cy="9366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b="1" dirty="0" smtClean="0">
                <a:latin typeface="Franklin Gothic Medium (Szövegtörzs)"/>
                <a:cs typeface="Times New Roman" pitchFamily="18" charset="0"/>
              </a:rPr>
              <a:t>Hálózatépítés</a:t>
            </a:r>
          </a:p>
          <a:p>
            <a:pPr algn="ctr"/>
            <a:r>
              <a:rPr lang="hu-HU" altLang="hu-HU" sz="1600" dirty="0" smtClean="0">
                <a:latin typeface="Franklin Gothic Medium (Szövegtörzs)"/>
                <a:cs typeface="Times New Roman" pitchFamily="18" charset="0"/>
              </a:rPr>
              <a:t>A </a:t>
            </a:r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helyi akciócsoportok közötti hálózatok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46634" y="3068960"/>
            <a:ext cx="2232025" cy="120353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b="1" dirty="0" err="1">
                <a:latin typeface="Franklin Gothic Medium (Szövegtörzs)"/>
                <a:cs typeface="Times New Roman" pitchFamily="18" charset="0"/>
              </a:rPr>
              <a:t>Innovativitás</a:t>
            </a:r>
            <a:endParaRPr lang="hu-HU" altLang="hu-HU" b="1" dirty="0">
              <a:latin typeface="Franklin Gothic Medium (Szövegtörzs)"/>
              <a:cs typeface="Times New Roman" pitchFamily="18" charset="0"/>
            </a:endParaRPr>
          </a:p>
          <a:p>
            <a:pPr algn="ctr"/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Innovatív m</a:t>
            </a:r>
            <a:r>
              <a:rPr lang="hu-HU" altLang="hu-HU" sz="1600" dirty="0" smtClean="0">
                <a:latin typeface="Franklin Gothic Medium (Szövegtörzs)"/>
                <a:cs typeface="Times New Roman" pitchFamily="18" charset="0"/>
              </a:rPr>
              <a:t>egközelítések </a:t>
            </a:r>
            <a:r>
              <a:rPr lang="hu-HU" altLang="hu-HU" sz="1600" dirty="0">
                <a:latin typeface="Franklin Gothic Medium (Szövegtörzs)"/>
                <a:cs typeface="Times New Roman" pitchFamily="18" charset="0"/>
              </a:rPr>
              <a:t>végrehajtása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446634" y="4395267"/>
            <a:ext cx="2232025" cy="8651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hu-HU" altLang="hu-HU" b="1" dirty="0">
                <a:latin typeface="Franklin Gothic Medium (Szövegtörzs)"/>
                <a:cs typeface="Times New Roman" pitchFamily="18" charset="0"/>
              </a:rPr>
              <a:t>Együttműködésre irányuló projektek</a:t>
            </a: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 flipV="1">
            <a:off x="2740323" y="3518693"/>
            <a:ext cx="895574" cy="162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>
            <a:off x="4932040" y="2251076"/>
            <a:ext cx="0" cy="546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 flipH="1" flipV="1">
            <a:off x="4571999" y="4079229"/>
            <a:ext cx="0" cy="12219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 flipH="1" flipV="1">
            <a:off x="5472112" y="4079229"/>
            <a:ext cx="516879" cy="53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 flipH="1">
            <a:off x="5567550" y="2566195"/>
            <a:ext cx="455536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>
            <a:off x="2678660" y="2420938"/>
            <a:ext cx="968076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 flipV="1">
            <a:off x="2704072" y="4112567"/>
            <a:ext cx="968076" cy="1007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8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2206541" y="2204864"/>
            <a:ext cx="5076056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bg1"/>
                </a:solidFill>
              </a:rPr>
              <a:t>A Vidékfejlesztési Program </a:t>
            </a:r>
          </a:p>
          <a:p>
            <a:r>
              <a:rPr lang="hu-HU" sz="2600" b="1" dirty="0" smtClean="0">
                <a:solidFill>
                  <a:schemeClr val="bg1"/>
                </a:solidFill>
              </a:rPr>
              <a:t>LEADER intézkedésének felépítése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37109" y="3385669"/>
            <a:ext cx="181492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200" b="1" dirty="0" smtClean="0">
                <a:latin typeface="Franklin Gothic Medium (Szövegtörzs)"/>
              </a:rPr>
              <a:t>19. LEADER</a:t>
            </a:r>
            <a:endParaRPr lang="hu-HU" sz="2200" b="1" dirty="0">
              <a:latin typeface="Franklin Gothic Medium (Szövegtörzs)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676054" y="4059264"/>
            <a:ext cx="1768859" cy="1501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2886176" y="4020295"/>
            <a:ext cx="1628712" cy="154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134180" y="4059264"/>
            <a:ext cx="1564896" cy="154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100139" y="4032719"/>
            <a:ext cx="1585406" cy="154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859009" y="4229483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19.1 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Előkészítés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(HFS)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0,96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934938" y="4193948"/>
            <a:ext cx="1531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19.2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Fejlesztési 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források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47,67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15154" y="4190514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19.3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Együtt-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működések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1,92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191368" y="4193946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19.4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Működési </a:t>
            </a:r>
          </a:p>
          <a:p>
            <a:pPr algn="ctr"/>
            <a:r>
              <a:rPr lang="hu-HU" dirty="0" smtClean="0">
                <a:latin typeface="Franklin Gothic Medium (Szövegtörzs)"/>
              </a:rPr>
              <a:t>források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8,92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15" name="Szalagnyíl felfelé 14"/>
          <p:cNvSpPr/>
          <p:nvPr/>
        </p:nvSpPr>
        <p:spPr>
          <a:xfrm>
            <a:off x="1259632" y="5661248"/>
            <a:ext cx="6840760" cy="115212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Szalagnyíl felfelé 13"/>
          <p:cNvSpPr/>
          <p:nvPr/>
        </p:nvSpPr>
        <p:spPr>
          <a:xfrm>
            <a:off x="1403648" y="5661248"/>
            <a:ext cx="2520280" cy="9647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5240" y="44996"/>
            <a:ext cx="892481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hu-HU" dirty="0" smtClean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b="1" dirty="0" smtClean="0">
                <a:latin typeface="Franklin Gothic Medium (Szövegtörzs)"/>
              </a:rPr>
              <a:t>LEADER</a:t>
            </a:r>
            <a:r>
              <a:rPr lang="hu-HU" dirty="0" smtClean="0">
                <a:latin typeface="Franklin Gothic Medium (Szövegtörzs)"/>
              </a:rPr>
              <a:t> </a:t>
            </a:r>
            <a:r>
              <a:rPr lang="hu-HU" dirty="0">
                <a:latin typeface="Franklin Gothic Medium (Szövegtörzs)"/>
              </a:rPr>
              <a:t>= Közösségi kezdeményezés a vidék gazdasági fejlesztése érdekében alulról építkező, a három szféra (vállalkozói, civil, közszféra) összefogásával megvalósuló fejlesztési eszköz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 smtClean="0">
                <a:latin typeface="Franklin Gothic Medium (Szövegtörzs)"/>
              </a:rPr>
              <a:t>Magyarországon jelenleg </a:t>
            </a:r>
            <a:r>
              <a:rPr lang="hu-HU" b="1" dirty="0">
                <a:latin typeface="Franklin Gothic Medium (Szövegtörzs)"/>
              </a:rPr>
              <a:t>104 </a:t>
            </a:r>
            <a:r>
              <a:rPr lang="hu-HU" b="1" dirty="0" smtClean="0">
                <a:latin typeface="Franklin Gothic Medium (Szövegtörzs)"/>
              </a:rPr>
              <a:t>darab </a:t>
            </a:r>
            <a:r>
              <a:rPr lang="hu-HU" dirty="0">
                <a:latin typeface="Franklin Gothic Medium (Szövegtörzs)"/>
              </a:rPr>
              <a:t>előzetesen </a:t>
            </a:r>
            <a:r>
              <a:rPr lang="hu-HU" dirty="0" smtClean="0">
                <a:latin typeface="Franklin Gothic Medium (Szövegtörzs)"/>
              </a:rPr>
              <a:t>jóváhagyott </a:t>
            </a:r>
            <a:r>
              <a:rPr lang="hu-HU" dirty="0" err="1" smtClean="0">
                <a:latin typeface="Franklin Gothic Medium (Szövegtörzs)"/>
              </a:rPr>
              <a:t>Leader</a:t>
            </a:r>
            <a:r>
              <a:rPr lang="hu-HU" dirty="0" smtClean="0">
                <a:latin typeface="Franklin Gothic Medium (Szövegtörzs)"/>
              </a:rPr>
              <a:t> </a:t>
            </a:r>
            <a:r>
              <a:rPr lang="hu-HU" dirty="0">
                <a:latin typeface="Franklin Gothic Medium (Szövegtörzs)"/>
              </a:rPr>
              <a:t>szervezet </a:t>
            </a:r>
            <a:r>
              <a:rPr lang="hu-HU" dirty="0" smtClean="0">
                <a:latin typeface="Franklin Gothic Medium (Szövegtörzs)"/>
              </a:rPr>
              <a:t>működik.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96" y="836712"/>
            <a:ext cx="7499176" cy="5040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hu-HU" sz="2200" dirty="0" smtClean="0">
                <a:latin typeface="Franklin Gothic Medium (Szövegtörzs)"/>
              </a:rPr>
              <a:t>A nemzetközi együttműködések fontosabb partnerországai </a:t>
            </a:r>
            <a:endParaRPr lang="hu-HU" sz="2200" dirty="0">
              <a:latin typeface="Franklin Gothic Medium (Szövegtörzs)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77644" y="2060848"/>
            <a:ext cx="3628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Románia (Erdély) 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35%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Szlovákia: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17%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Ausztria: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14%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Spanyolország: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8%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Franciaország: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8%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Németország: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3%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Finnország, Észtország: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4%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Horvátország, Szlovénia: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2%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latin typeface="Franklin Gothic Medium (Szövegtörzs)"/>
                <a:cs typeface="Arial" pitchFamily="34" charset="0"/>
              </a:rPr>
              <a:t>Egyéb: </a:t>
            </a:r>
            <a:r>
              <a:rPr lang="hu-HU" dirty="0" smtClean="0">
                <a:solidFill>
                  <a:srgbClr val="C00000"/>
                </a:solidFill>
                <a:latin typeface="Franklin Gothic Medium (Szövegtörzs)"/>
                <a:cs typeface="Arial" pitchFamily="34" charset="0"/>
              </a:rPr>
              <a:t>9% 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2" y="2060848"/>
            <a:ext cx="5081560" cy="40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3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5772293" y="1268760"/>
            <a:ext cx="1656184" cy="10240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836458" y="419472"/>
            <a:ext cx="46698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Franklin Gothic Medium (Szövegtörzs)"/>
              </a:rPr>
              <a:t>LEADER pályázatok 2014-2020</a:t>
            </a:r>
            <a:endParaRPr lang="hu-HU" sz="2400" b="1" dirty="0">
              <a:latin typeface="Franklin Gothic Medium (Szövegtörzs)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077020"/>
            <a:ext cx="673224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200" b="1" dirty="0" smtClean="0"/>
              <a:t>1. Helyi </a:t>
            </a:r>
            <a:r>
              <a:rPr lang="hu-HU" sz="2200" b="1" dirty="0"/>
              <a:t>Fejlesztési Stratégiák </a:t>
            </a:r>
            <a:r>
              <a:rPr lang="hu-HU" sz="2200" b="1" dirty="0" smtClean="0"/>
              <a:t>elkészítésének </a:t>
            </a:r>
            <a:r>
              <a:rPr lang="hu-HU" sz="2200" b="1" dirty="0"/>
              <a:t>támogatása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892467" y="1507907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Franklin Gothic Medium (Szövegtörzs)"/>
              </a:rPr>
              <a:t>Teljes keret:</a:t>
            </a:r>
          </a:p>
          <a:p>
            <a:pPr algn="ctr"/>
            <a:r>
              <a:rPr lang="hu-HU" b="1" dirty="0" smtClean="0">
                <a:latin typeface="Franklin Gothic Medium (Szövegtörzs)"/>
              </a:rPr>
              <a:t>0,96 Mrd Ft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75656" y="1586211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b="1" u="sng" dirty="0">
                <a:latin typeface="Franklin Gothic Medium (Szövegtörzs)"/>
              </a:rPr>
              <a:t>Projektidőszak:</a:t>
            </a:r>
            <a:r>
              <a:rPr lang="hu-HU" sz="1600" b="1" dirty="0">
                <a:latin typeface="Franklin Gothic Medium (Szövegtörzs)"/>
              </a:rPr>
              <a:t> </a:t>
            </a:r>
            <a:r>
              <a:rPr lang="hu-HU" sz="1600" dirty="0">
                <a:latin typeface="Franklin Gothic Medium (Szövegtörzs)"/>
              </a:rPr>
              <a:t>2015.11.01 – 2016.06.10. </a:t>
            </a:r>
          </a:p>
        </p:txBody>
      </p:sp>
      <p:sp>
        <p:nvSpPr>
          <p:cNvPr id="8" name="Téglalap 7"/>
          <p:cNvSpPr/>
          <p:nvPr/>
        </p:nvSpPr>
        <p:spPr>
          <a:xfrm>
            <a:off x="4139952" y="2446437"/>
            <a:ext cx="4608736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Kedvezményezettek:</a:t>
            </a:r>
            <a:r>
              <a:rPr lang="hu-HU" sz="1600" dirty="0">
                <a:latin typeface="Franklin Gothic Medium (Szövegtörzs)"/>
              </a:rPr>
              <a:t> </a:t>
            </a:r>
            <a:endParaRPr lang="hu-HU" sz="1600" dirty="0" smtClean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 smtClean="0">
                <a:latin typeface="Franklin Gothic Medium (Szövegtörzs)"/>
              </a:rPr>
              <a:t>előzetes </a:t>
            </a:r>
            <a:r>
              <a:rPr lang="hu-HU" sz="1400" dirty="0">
                <a:latin typeface="Franklin Gothic Medium (Szövegtörzs)"/>
              </a:rPr>
              <a:t>elismeréssel rendelkező Helyi Akciócsoportok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2446437"/>
            <a:ext cx="4027561" cy="18466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Támogatási </a:t>
            </a:r>
            <a:r>
              <a:rPr lang="hu-HU" sz="1600" b="1" u="sng" dirty="0" smtClean="0">
                <a:latin typeface="Franklin Gothic Medium (Szövegtörzs)"/>
              </a:rPr>
              <a:t>forma:</a:t>
            </a:r>
          </a:p>
          <a:p>
            <a:r>
              <a:rPr lang="hu-HU" sz="1400" dirty="0" smtClean="0">
                <a:latin typeface="Franklin Gothic Medium (Szövegtörzs)"/>
              </a:rPr>
              <a:t>100</a:t>
            </a:r>
            <a:r>
              <a:rPr lang="hu-HU" sz="1400" dirty="0">
                <a:latin typeface="Franklin Gothic Medium (Szövegtörzs)"/>
              </a:rPr>
              <a:t>% vissza nem térítendő támogatás – egyösszegű átalány elszámolással két részletben (60-40%)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HFS tervezet benyújtása és elfogadása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sz="1400" dirty="0">
                <a:latin typeface="Franklin Gothic Medium (Szövegtörzs)"/>
              </a:rPr>
              <a:t>Útmutatásoknak megfelelő, végleges HFS benyújtása és IH általi </a:t>
            </a:r>
            <a:r>
              <a:rPr lang="hu-HU" sz="1400" dirty="0" smtClean="0">
                <a:latin typeface="Franklin Gothic Medium (Szövegtörzs)"/>
              </a:rPr>
              <a:t>elfogadása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1400" dirty="0">
              <a:latin typeface="Franklin Gothic Medium (Szövegtörzs)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156844" y="3308791"/>
            <a:ext cx="4608736" cy="984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Támogatási összeg:</a:t>
            </a:r>
          </a:p>
          <a:p>
            <a:r>
              <a:rPr lang="hu-HU" sz="1400" dirty="0">
                <a:latin typeface="Franklin Gothic Medium (Szövegtörzs)"/>
              </a:rPr>
              <a:t>Helyi Akciócsoport méretétől (lakosságszám, településszám) és fejlettségétől függően: </a:t>
            </a:r>
          </a:p>
          <a:p>
            <a:r>
              <a:rPr lang="hu-HU" sz="1400" dirty="0" smtClean="0">
                <a:latin typeface="Franklin Gothic Medium (Szövegtörzs)"/>
              </a:rPr>
              <a:t>7,2 </a:t>
            </a:r>
            <a:r>
              <a:rPr lang="hu-HU" sz="1400" dirty="0">
                <a:latin typeface="Franklin Gothic Medium (Szövegtörzs)"/>
              </a:rPr>
              <a:t>– 10,0 millió Ft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-7888" y="4473694"/>
            <a:ext cx="8773468" cy="21236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1600" b="1" u="sng" dirty="0">
                <a:latin typeface="Franklin Gothic Medium (Szövegtörzs)"/>
              </a:rPr>
              <a:t>Elszámolható költségek köre</a:t>
            </a:r>
            <a:r>
              <a:rPr lang="hu-HU" sz="1600" b="1" u="sng" dirty="0" smtClean="0">
                <a:latin typeface="Franklin Gothic Medium (Szövegtörzs)"/>
              </a:rPr>
              <a:t>: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b="1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Adminisztrációs</a:t>
            </a:r>
            <a:r>
              <a:rPr lang="hu-HU" sz="1400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 és igazgatási tevékenység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b="1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Képzés</a:t>
            </a:r>
            <a:r>
              <a:rPr lang="hu-HU" sz="1400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 szervezése, megtartása a helyiek számára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dirty="0" err="1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HFS-t</a:t>
            </a:r>
            <a:r>
              <a:rPr lang="hu-HU" sz="1400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 alátámasztó </a:t>
            </a:r>
            <a:r>
              <a:rPr lang="hu-HU" sz="1400" b="1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elemzések, tanulmányok </a:t>
            </a:r>
            <a:r>
              <a:rPr lang="hu-HU" sz="1400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készítése</a:t>
            </a:r>
          </a:p>
          <a:p>
            <a:pPr marL="742950" lvl="1" indent="-28575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hu-HU" sz="1400" b="1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Konzultációs</a:t>
            </a:r>
            <a:r>
              <a:rPr lang="hu-HU" sz="1400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 tevékenység, fórumok szervezése, lebonyolítása.</a:t>
            </a:r>
          </a:p>
          <a:p>
            <a:pPr lvl="0" algn="just">
              <a:spcBef>
                <a:spcPct val="20000"/>
              </a:spcBef>
            </a:pPr>
            <a:r>
              <a:rPr lang="hu-HU" sz="1400" b="1" dirty="0" smtClean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A </a:t>
            </a:r>
            <a:r>
              <a:rPr lang="hu-HU" sz="1400" b="1" dirty="0">
                <a:solidFill>
                  <a:schemeClr val="bg1"/>
                </a:solidFill>
                <a:latin typeface="Franklin Gothic Medium (Szövegtörzs)"/>
                <a:ea typeface="Verdana" pitchFamily="34" charset="0"/>
                <a:cs typeface="Verdana" pitchFamily="34" charset="0"/>
              </a:rPr>
              <a:t>projekt költségvetésének terhére 2016. június 10-ig elszámolható, illetve a végleges HFS közgyűlés általi elfogadása utáni költségek nem számolhatók el!</a:t>
            </a:r>
          </a:p>
          <a:p>
            <a:endParaRPr lang="hu-HU" b="1" u="sng" dirty="0">
              <a:latin typeface="Franklin Gothic Medium (Szövegtörzs)"/>
            </a:endParaRPr>
          </a:p>
        </p:txBody>
      </p:sp>
    </p:spTree>
    <p:extLst>
      <p:ext uri="{BB962C8B-B14F-4D97-AF65-F5344CB8AC3E}">
        <p14:creationId xmlns:p14="http://schemas.microsoft.com/office/powerpoint/2010/main" val="352803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4F97-0E07-4AEF-BA0E-B24A469D89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19" y="3979912"/>
            <a:ext cx="862972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b="1" dirty="0">
                <a:latin typeface="Franklin Gothic Medium (Szövegtörzs)"/>
              </a:rPr>
              <a:t>Típushibák a kérelmek benyújtásakor</a:t>
            </a:r>
            <a:r>
              <a:rPr lang="hu-HU" b="1" dirty="0" smtClean="0">
                <a:latin typeface="Franklin Gothic Medium (Szövegtörzs)"/>
              </a:rPr>
              <a:t>:</a:t>
            </a:r>
          </a:p>
          <a:p>
            <a:endParaRPr lang="hu-HU" b="1" dirty="0">
              <a:latin typeface="Franklin Gothic Medium (Szövegtörzs)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>
                <a:latin typeface="Franklin Gothic Medium (Szövegtörzs)"/>
              </a:rPr>
              <a:t>a HFS elkészítése során nem használták megfelelően a sablont (pl.: közhelyszótár, terjedelem túllépés, nem részletezett intézkedések</a:t>
            </a:r>
            <a:r>
              <a:rPr lang="hu-HU" dirty="0" smtClean="0">
                <a:latin typeface="Franklin Gothic Medium (Szövegtörzs)"/>
              </a:rPr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>
                <a:latin typeface="Franklin Gothic Medium (Szövegtörzs)"/>
              </a:rPr>
              <a:t>benyújtott dokumentumot nem minden esetben hitelesen nyújtották be (képviselő</a:t>
            </a:r>
            <a:r>
              <a:rPr lang="hu-HU" dirty="0" smtClean="0">
                <a:latin typeface="Franklin Gothic Medium (Szövegtörzs)"/>
              </a:rPr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hu-HU" dirty="0">
                <a:latin typeface="Franklin Gothic Medium (Szövegtörzs)"/>
              </a:rPr>
              <a:t>A kifizetési kérelemhez a 6. sz. mellékletet nem minden esetben a megadott forma alapján csatolták</a:t>
            </a:r>
            <a:r>
              <a:rPr lang="hu-HU" dirty="0" smtClean="0">
                <a:latin typeface="Franklin Gothic Medium (Szövegtörzs)"/>
              </a:rPr>
              <a:t>.</a:t>
            </a:r>
            <a:endParaRPr lang="hu-HU" b="1" dirty="0">
              <a:latin typeface="Franklin Gothic Medium (Szövegtörzs)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1520" y="6381328"/>
            <a:ext cx="862972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1600" dirty="0">
                <a:latin typeface="Franklin Gothic Medium (Szövegtörzs)"/>
              </a:rPr>
              <a:t>A </a:t>
            </a:r>
            <a:r>
              <a:rPr lang="hu-HU" sz="1600" dirty="0" smtClean="0">
                <a:latin typeface="Franklin Gothic Medium (Szövegtörzs)"/>
              </a:rPr>
              <a:t>Helyi Fejlesztési Stratégia </a:t>
            </a:r>
            <a:r>
              <a:rPr lang="hu-HU" sz="1600" dirty="0">
                <a:latin typeface="Franklin Gothic Medium (Szövegtörzs)"/>
              </a:rPr>
              <a:t>tervezeteket Szakértői Bizottság véleményezi, </a:t>
            </a:r>
            <a:r>
              <a:rPr lang="hu-HU" sz="1600" dirty="0" smtClean="0">
                <a:latin typeface="Franklin Gothic Medium (Szövegtörzs)"/>
              </a:rPr>
              <a:t>értékeli.</a:t>
            </a:r>
            <a:endParaRPr lang="hu-HU" sz="1600" dirty="0">
              <a:latin typeface="Franklin Gothic Medium (Szövegtörzs)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0" y="639606"/>
            <a:ext cx="692804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hu-HU" sz="2200" b="1" dirty="0" smtClean="0"/>
              <a:t>Helyi </a:t>
            </a:r>
            <a:r>
              <a:rPr lang="hu-HU" sz="2200" b="1" dirty="0"/>
              <a:t>Fejlesztési Stratégiák </a:t>
            </a:r>
            <a:r>
              <a:rPr lang="hu-HU" sz="2200" b="1" dirty="0" smtClean="0"/>
              <a:t>elkészítésének támogatása</a:t>
            </a:r>
          </a:p>
          <a:p>
            <a:r>
              <a:rPr lang="hu-HU" sz="2200" b="1" dirty="0" smtClean="0"/>
              <a:t>Eredmények</a:t>
            </a:r>
            <a:endParaRPr lang="hu-HU" sz="2200" b="1" dirty="0"/>
          </a:p>
        </p:txBody>
      </p:sp>
      <p:sp>
        <p:nvSpPr>
          <p:cNvPr id="13" name="Téglalap 12"/>
          <p:cNvSpPr/>
          <p:nvPr/>
        </p:nvSpPr>
        <p:spPr>
          <a:xfrm>
            <a:off x="1547664" y="15567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Jelenleg az 1. mérföldkőhöz tartozó Kifizetési kérelmek tartalmának feldolgozása és 05.09. óta a folyamatos kifizetések folynak.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251520" y="2348880"/>
            <a:ext cx="532859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67544" y="2448812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Támogatói okirat: 102 darab</a:t>
            </a:r>
          </a:p>
          <a:p>
            <a:r>
              <a:rPr lang="hu-HU" dirty="0"/>
              <a:t>Hiánypótlási felszólítás: 33 darab</a:t>
            </a:r>
          </a:p>
          <a:p>
            <a:r>
              <a:rPr lang="hu-HU" dirty="0" smtClean="0"/>
              <a:t>Benyújtott </a:t>
            </a:r>
            <a:r>
              <a:rPr lang="hu-HU" dirty="0"/>
              <a:t>Helyi Fejlesztési Stratégiák száma: 101 db </a:t>
            </a:r>
          </a:p>
          <a:p>
            <a:r>
              <a:rPr lang="hu-HU" dirty="0" smtClean="0"/>
              <a:t>Beérkezett Kifizetési </a:t>
            </a:r>
            <a:r>
              <a:rPr lang="hu-HU" dirty="0"/>
              <a:t>Kérelmek száma: 98 </a:t>
            </a:r>
            <a:r>
              <a:rPr lang="hu-HU" dirty="0" smtClean="0"/>
              <a:t>darab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8594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7331</TotalTime>
  <Words>2261</Words>
  <Application>Microsoft Office PowerPoint</Application>
  <PresentationFormat>Diavetítés a képernyőre (4:3 oldalarány)</PresentationFormat>
  <Paragraphs>443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Vidékfejlesztési Program – aktualitások</vt:lpstr>
      <vt:lpstr>PowerPoint bemutató</vt:lpstr>
      <vt:lpstr>PowerPoint bemutató</vt:lpstr>
      <vt:lpstr>PowerPoint bemutató</vt:lpstr>
      <vt:lpstr>      LEADER alapelvek</vt:lpstr>
      <vt:lpstr>PowerPoint bemutató</vt:lpstr>
      <vt:lpstr>A nemzetközi együttműködések fontosabb partnerországai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Attila</dc:creator>
  <cp:lastModifiedBy>Nyíri Tibor</cp:lastModifiedBy>
  <cp:revision>700</cp:revision>
  <cp:lastPrinted>2016-03-31T08:12:49Z</cp:lastPrinted>
  <dcterms:created xsi:type="dcterms:W3CDTF">2014-09-15T07:33:28Z</dcterms:created>
  <dcterms:modified xsi:type="dcterms:W3CDTF">2016-05-24T06:33:30Z</dcterms:modified>
</cp:coreProperties>
</file>