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48" r:id="rId2"/>
    <p:sldId id="351" r:id="rId3"/>
    <p:sldId id="333" r:id="rId4"/>
    <p:sldId id="337" r:id="rId5"/>
    <p:sldId id="344" r:id="rId6"/>
    <p:sldId id="340" r:id="rId7"/>
    <p:sldId id="271" r:id="rId8"/>
    <p:sldId id="324" r:id="rId9"/>
    <p:sldId id="295" r:id="rId10"/>
    <p:sldId id="338" r:id="rId11"/>
    <p:sldId id="347" r:id="rId12"/>
    <p:sldId id="346" r:id="rId13"/>
    <p:sldId id="345" r:id="rId14"/>
    <p:sldId id="349" r:id="rId15"/>
    <p:sldId id="282" r:id="rId16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Közepesen sötét stílus 3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0" autoAdjust="0"/>
    <p:restoredTop sz="94548" autoAdjust="0"/>
  </p:normalViewPr>
  <p:slideViewPr>
    <p:cSldViewPr>
      <p:cViewPr varScale="1">
        <p:scale>
          <a:sx n="65" d="100"/>
          <a:sy n="6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08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ndszergazda\Dokumentumok\Downloads\Egy&#252;ttm&#369;k&#246;d&#233;sek%20felm&#233;r&#233;sTKE_R&#233;gi&#243;k%20szerint%2004.1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63055454457791"/>
          <c:y val="1.4339450469719899E-3"/>
          <c:w val="0.69762857969414704"/>
          <c:h val="0.97242571701540459"/>
        </c:manualLayout>
      </c:layout>
      <c:pieChart>
        <c:varyColors val="1"/>
        <c:ser>
          <c:idx val="0"/>
          <c:order val="0"/>
          <c:explosion val="2"/>
          <c:dPt>
            <c:idx val="4"/>
            <c:bubble3D val="0"/>
            <c:explosion val="3"/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hu-HU"/>
                      <a:t>Turizmus</a:t>
                    </a:r>
                    <a:endParaRPr lang="en-US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6728783902012246E-2"/>
                  <c:y val="-7.869495479731702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hu-HU"/>
                      <a:t>Környezetvéd.</a:t>
                    </a:r>
                    <a:endParaRPr lang="en-US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hu-HU"/>
                      <a:t>Helyi</a:t>
                    </a:r>
                    <a:r>
                      <a:rPr lang="hu-HU" baseline="0"/>
                      <a:t> termékek</a:t>
                    </a:r>
                    <a:endParaRPr lang="en-US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021391076115502"/>
                  <c:y val="-0.1348009623797025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hu-HU"/>
                      <a:t>Hagyományőrz.</a:t>
                    </a:r>
                    <a:endParaRPr lang="en-US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hu-HU"/>
                      <a:t>Gazd.fejlesztés</a:t>
                    </a:r>
                    <a:endParaRPr lang="en-US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hu-HU"/>
                      <a:t>Gasztronómia</a:t>
                    </a:r>
                    <a:endParaRPr lang="en-US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hu-HU"/>
                      <a:t>Egyéb</a:t>
                    </a:r>
                    <a:endParaRPr lang="en-US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val>
            <c:numRef>
              <c:f>Munka1!$B$2:$B$8</c:f>
              <c:numCache>
                <c:formatCode>General</c:formatCode>
                <c:ptCount val="7"/>
                <c:pt idx="0">
                  <c:v>3165583057</c:v>
                </c:pt>
                <c:pt idx="1">
                  <c:v>398139295</c:v>
                </c:pt>
                <c:pt idx="2">
                  <c:v>1454597588</c:v>
                </c:pt>
                <c:pt idx="3">
                  <c:v>1285478701</c:v>
                </c:pt>
                <c:pt idx="4">
                  <c:v>2314062424</c:v>
                </c:pt>
                <c:pt idx="5">
                  <c:v>253263063</c:v>
                </c:pt>
                <c:pt idx="6">
                  <c:v>582960545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2441DC-30B1-445D-9306-06EE54E3026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D34D8CC5-3219-43FE-B87B-EF5BDA9B01E2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hu-HU" sz="2000" dirty="0" smtClean="0"/>
            <a:t>legalább 5, </a:t>
          </a:r>
          <a:r>
            <a:rPr lang="hu-HU" sz="2000" dirty="0" err="1" smtClean="0"/>
            <a:t>mikrovállalkozásnál</a:t>
          </a:r>
          <a:r>
            <a:rPr lang="hu-HU" sz="2000" dirty="0" smtClean="0"/>
            <a:t> nem nagyobb mezőgazdasági termelő és egy piacszervező </a:t>
          </a:r>
        </a:p>
        <a:p>
          <a:pPr rtl="0"/>
          <a:r>
            <a:rPr lang="hu-HU" sz="1200" dirty="0" smtClean="0"/>
            <a:t>(azaz megfelelő kapacitással rendelkező non-profit szervező által konzorciumi formában létrehozott együttműködés, </a:t>
          </a:r>
        </a:p>
        <a:p>
          <a:pPr rtl="0"/>
          <a:r>
            <a:rPr lang="hu-HU" sz="1800" dirty="0" smtClean="0"/>
            <a:t>(nem termékpálya szerinti tagozódás)</a:t>
          </a:r>
          <a:endParaRPr lang="hu-HU" sz="1800" dirty="0"/>
        </a:p>
      </dgm:t>
    </dgm:pt>
    <dgm:pt modelId="{8C00D91D-D56E-4BC2-93DE-234585565544}" type="parTrans" cxnId="{FFABDF2B-00B8-41FB-AA1A-FA621E50BE65}">
      <dgm:prSet/>
      <dgm:spPr/>
      <dgm:t>
        <a:bodyPr/>
        <a:lstStyle/>
        <a:p>
          <a:endParaRPr lang="hu-HU"/>
        </a:p>
      </dgm:t>
    </dgm:pt>
    <dgm:pt modelId="{A1A3D483-A9CC-44C0-871A-B40961F4D1EC}" type="sibTrans" cxnId="{FFABDF2B-00B8-41FB-AA1A-FA621E50BE65}">
      <dgm:prSet/>
      <dgm:spPr/>
      <dgm:t>
        <a:bodyPr/>
        <a:lstStyle/>
        <a:p>
          <a:endParaRPr lang="hu-HU"/>
        </a:p>
      </dgm:t>
    </dgm:pt>
    <dgm:pt modelId="{D79E4B37-B015-4D70-9327-7426F76C2702}">
      <dgm:prSet custT="1"/>
      <dgm:spPr/>
      <dgm:t>
        <a:bodyPr/>
        <a:lstStyle/>
        <a:p>
          <a:pPr rtl="0"/>
          <a:r>
            <a:rPr lang="hu-HU" sz="2000" b="1" u="sng" dirty="0" smtClean="0"/>
            <a:t>konzorcium</a:t>
          </a:r>
          <a:r>
            <a:rPr lang="hu-HU" sz="2000" u="sng" dirty="0" smtClean="0"/>
            <a:t>:</a:t>
          </a:r>
          <a:r>
            <a:rPr lang="hu-HU" sz="1400" dirty="0" smtClean="0"/>
            <a:t> szerződéses együttműködés egy meghatározott cél érdekében, s az együttműködő felek érdekeltek a cél megvalósulásában, </a:t>
          </a:r>
        </a:p>
        <a:p>
          <a:pPr rtl="0"/>
          <a:r>
            <a:rPr lang="hu-HU" sz="1800" b="1" dirty="0" smtClean="0"/>
            <a:t>polgárjogi együttműködés</a:t>
          </a:r>
          <a:endParaRPr lang="hu-HU" sz="1800" b="1" dirty="0"/>
        </a:p>
      </dgm:t>
    </dgm:pt>
    <dgm:pt modelId="{628A3867-0D18-4543-A9C3-100740D82F17}" type="parTrans" cxnId="{113CB06E-D023-4ADA-8709-2AFA0E37EEB8}">
      <dgm:prSet/>
      <dgm:spPr/>
      <dgm:t>
        <a:bodyPr/>
        <a:lstStyle/>
        <a:p>
          <a:endParaRPr lang="hu-HU"/>
        </a:p>
      </dgm:t>
    </dgm:pt>
    <dgm:pt modelId="{B2935A6B-7092-4349-9ACB-84AD403E0BA9}" type="sibTrans" cxnId="{113CB06E-D023-4ADA-8709-2AFA0E37EEB8}">
      <dgm:prSet/>
      <dgm:spPr/>
      <dgm:t>
        <a:bodyPr/>
        <a:lstStyle/>
        <a:p>
          <a:endParaRPr lang="hu-HU"/>
        </a:p>
      </dgm:t>
    </dgm:pt>
    <dgm:pt modelId="{E94F21BA-C8E8-4F9C-BBDA-BA04D58F6459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hu-HU" sz="1800" dirty="0" smtClean="0"/>
            <a:t>a piacszervező feladata: a projekt és az együttműködés menedzselése, ezért nem állhat üzleti kapcsolatban a termelőkkel!</a:t>
          </a:r>
        </a:p>
        <a:p>
          <a:pPr rtl="0"/>
          <a:r>
            <a:rPr lang="hu-HU" sz="2400" dirty="0" smtClean="0">
              <a:solidFill>
                <a:schemeClr val="bg1"/>
              </a:solidFill>
            </a:rPr>
            <a:t>Rendelkeznie kell  igazolható tapasztalattal!</a:t>
          </a:r>
          <a:endParaRPr lang="hu-HU" sz="2400" dirty="0">
            <a:solidFill>
              <a:schemeClr val="bg1"/>
            </a:solidFill>
          </a:endParaRPr>
        </a:p>
      </dgm:t>
    </dgm:pt>
    <dgm:pt modelId="{8D9AE663-32D3-4F64-A053-93974EAACFEE}" type="parTrans" cxnId="{48314020-7231-4997-BFD5-A80DE621575D}">
      <dgm:prSet/>
      <dgm:spPr/>
      <dgm:t>
        <a:bodyPr/>
        <a:lstStyle/>
        <a:p>
          <a:endParaRPr lang="hu-HU"/>
        </a:p>
      </dgm:t>
    </dgm:pt>
    <dgm:pt modelId="{F48869BF-4FFA-49CB-9E40-E0013CCB6A49}" type="sibTrans" cxnId="{48314020-7231-4997-BFD5-A80DE621575D}">
      <dgm:prSet/>
      <dgm:spPr/>
      <dgm:t>
        <a:bodyPr/>
        <a:lstStyle/>
        <a:p>
          <a:endParaRPr lang="hu-HU"/>
        </a:p>
      </dgm:t>
    </dgm:pt>
    <dgm:pt modelId="{E33BAB3F-E3C6-460B-AF6A-C0725A455EFC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pPr rtl="0"/>
          <a:r>
            <a:rPr lang="hu-HU" sz="1800" dirty="0" smtClean="0"/>
            <a:t>Kapcsolt vállalkozások vagy a tag és a piacszervező közötti bármilyen </a:t>
          </a:r>
          <a:r>
            <a:rPr lang="hu-HU" sz="1800" u="sng" dirty="0" smtClean="0"/>
            <a:t>szervezeti, üzleti vagy személyi összefonódás </a:t>
          </a:r>
          <a:r>
            <a:rPr lang="hu-HU" sz="1800" dirty="0" smtClean="0"/>
            <a:t>esetén az összes tag kizárásra kerül.</a:t>
          </a:r>
          <a:endParaRPr lang="hu-HU" sz="1800" dirty="0"/>
        </a:p>
      </dgm:t>
    </dgm:pt>
    <dgm:pt modelId="{CE892BA9-6743-427A-8E21-670DE44119A1}" type="parTrans" cxnId="{8D93855A-0556-47D9-9218-4E53ADDE0B65}">
      <dgm:prSet/>
      <dgm:spPr/>
      <dgm:t>
        <a:bodyPr/>
        <a:lstStyle/>
        <a:p>
          <a:endParaRPr lang="hu-HU"/>
        </a:p>
      </dgm:t>
    </dgm:pt>
    <dgm:pt modelId="{31A2499B-8BBC-45FD-9C91-DE8508A372C8}" type="sibTrans" cxnId="{8D93855A-0556-47D9-9218-4E53ADDE0B65}">
      <dgm:prSet/>
      <dgm:spPr>
        <a:solidFill>
          <a:schemeClr val="bg2"/>
        </a:solidFill>
      </dgm:spPr>
      <dgm:t>
        <a:bodyPr/>
        <a:lstStyle/>
        <a:p>
          <a:endParaRPr lang="hu-HU"/>
        </a:p>
      </dgm:t>
    </dgm:pt>
    <dgm:pt modelId="{B884816E-7473-43F8-A843-A7B29AEB54F6}" type="pres">
      <dgm:prSet presAssocID="{0C2441DC-30B1-445D-9306-06EE54E302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5B7877D-2CDC-4A73-8896-9472D4D259EA}" type="pres">
      <dgm:prSet presAssocID="{D34D8CC5-3219-43FE-B87B-EF5BDA9B01E2}" presName="node" presStyleLbl="node1" presStyleIdx="0" presStyleCnt="4" custScaleX="244407" custScaleY="247058" custRadScaleRad="87747" custRadScaleInc="15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0E1BFF4-786F-4756-8253-559250080042}" type="pres">
      <dgm:prSet presAssocID="{A1A3D483-A9CC-44C0-871A-B40961F4D1EC}" presName="sibTrans" presStyleLbl="sibTrans2D1" presStyleIdx="0" presStyleCnt="4"/>
      <dgm:spPr/>
      <dgm:t>
        <a:bodyPr/>
        <a:lstStyle/>
        <a:p>
          <a:endParaRPr lang="hu-HU"/>
        </a:p>
      </dgm:t>
    </dgm:pt>
    <dgm:pt modelId="{6108FBA1-9935-4087-857C-E20CAF36BE73}" type="pres">
      <dgm:prSet presAssocID="{A1A3D483-A9CC-44C0-871A-B40961F4D1EC}" presName="connectorText" presStyleLbl="sibTrans2D1" presStyleIdx="0" presStyleCnt="4"/>
      <dgm:spPr/>
      <dgm:t>
        <a:bodyPr/>
        <a:lstStyle/>
        <a:p>
          <a:endParaRPr lang="hu-HU"/>
        </a:p>
      </dgm:t>
    </dgm:pt>
    <dgm:pt modelId="{99271853-CF10-4054-B7C0-193AFB7790D5}" type="pres">
      <dgm:prSet presAssocID="{D79E4B37-B015-4D70-9327-7426F76C2702}" presName="node" presStyleLbl="node1" presStyleIdx="1" presStyleCnt="4" custScaleX="142923" custScaleY="264839" custRadScaleRad="187716" custRadScaleInc="-3377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30837F6-D204-4821-B725-09A5FCFFCF62}" type="pres">
      <dgm:prSet presAssocID="{B2935A6B-7092-4349-9ACB-84AD403E0BA9}" presName="sibTrans" presStyleLbl="sibTrans2D1" presStyleIdx="1" presStyleCnt="4" custLinFactX="76010" custLinFactY="72583" custLinFactNeighborX="100000" custLinFactNeighborY="100000"/>
      <dgm:spPr/>
      <dgm:t>
        <a:bodyPr/>
        <a:lstStyle/>
        <a:p>
          <a:endParaRPr lang="hu-HU"/>
        </a:p>
      </dgm:t>
    </dgm:pt>
    <dgm:pt modelId="{C46B3D2A-59FC-4983-B721-C5E9C101A6B7}" type="pres">
      <dgm:prSet presAssocID="{B2935A6B-7092-4349-9ACB-84AD403E0BA9}" presName="connectorText" presStyleLbl="sibTrans2D1" presStyleIdx="1" presStyleCnt="4"/>
      <dgm:spPr/>
      <dgm:t>
        <a:bodyPr/>
        <a:lstStyle/>
        <a:p>
          <a:endParaRPr lang="hu-HU"/>
        </a:p>
      </dgm:t>
    </dgm:pt>
    <dgm:pt modelId="{2257B04A-A877-4F66-A138-21BCA67BDF42}" type="pres">
      <dgm:prSet presAssocID="{E94F21BA-C8E8-4F9C-BBDA-BA04D58F6459}" presName="node" presStyleLbl="node1" presStyleIdx="2" presStyleCnt="4" custScaleX="352965" custScaleY="122264" custRadScaleRad="67614" custRadScaleInc="638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E2DA46C-AFE6-4257-88F1-7E93DE6530E7}" type="pres">
      <dgm:prSet presAssocID="{F48869BF-4FFA-49CB-9E40-E0013CCB6A49}" presName="sibTrans" presStyleLbl="sibTrans2D1" presStyleIdx="2" presStyleCnt="4" custLinFactX="-100000" custLinFactNeighborX="-152989" custLinFactNeighborY="-45766"/>
      <dgm:spPr/>
      <dgm:t>
        <a:bodyPr/>
        <a:lstStyle/>
        <a:p>
          <a:endParaRPr lang="hu-HU"/>
        </a:p>
      </dgm:t>
    </dgm:pt>
    <dgm:pt modelId="{C8A51769-7FC3-4B0C-9833-F0416E4C00E0}" type="pres">
      <dgm:prSet presAssocID="{F48869BF-4FFA-49CB-9E40-E0013CCB6A49}" presName="connectorText" presStyleLbl="sibTrans2D1" presStyleIdx="2" presStyleCnt="4"/>
      <dgm:spPr/>
      <dgm:t>
        <a:bodyPr/>
        <a:lstStyle/>
        <a:p>
          <a:endParaRPr lang="hu-HU"/>
        </a:p>
      </dgm:t>
    </dgm:pt>
    <dgm:pt modelId="{7721C5BD-0E6D-4BE6-901D-47C45F8B245C}" type="pres">
      <dgm:prSet presAssocID="{E33BAB3F-E3C6-460B-AF6A-C0725A455EFC}" presName="node" presStyleLbl="node1" presStyleIdx="3" presStyleCnt="4" custScaleX="128083" custScaleY="310668" custRadScaleRad="185169" custRadScaleInc="2943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4D5F8AC-A1EC-4EEC-A709-0D1DC1E3A7CD}" type="pres">
      <dgm:prSet presAssocID="{31A2499B-8BBC-45FD-9C91-DE8508A372C8}" presName="sibTrans" presStyleLbl="sibTrans2D1" presStyleIdx="3" presStyleCnt="4" custAng="2654224" custScaleX="548488" custLinFactX="300000" custLinFactNeighborX="316232" custLinFactNeighborY="11224"/>
      <dgm:spPr/>
      <dgm:t>
        <a:bodyPr/>
        <a:lstStyle/>
        <a:p>
          <a:endParaRPr lang="hu-HU"/>
        </a:p>
      </dgm:t>
    </dgm:pt>
    <dgm:pt modelId="{6C81E9BA-43B6-463D-8834-66BB3A970DEF}" type="pres">
      <dgm:prSet presAssocID="{31A2499B-8BBC-45FD-9C91-DE8508A372C8}" presName="connectorText" presStyleLbl="sibTrans2D1" presStyleIdx="3" presStyleCnt="4"/>
      <dgm:spPr/>
      <dgm:t>
        <a:bodyPr/>
        <a:lstStyle/>
        <a:p>
          <a:endParaRPr lang="hu-HU"/>
        </a:p>
      </dgm:t>
    </dgm:pt>
  </dgm:ptLst>
  <dgm:cxnLst>
    <dgm:cxn modelId="{FFABDF2B-00B8-41FB-AA1A-FA621E50BE65}" srcId="{0C2441DC-30B1-445D-9306-06EE54E30260}" destId="{D34D8CC5-3219-43FE-B87B-EF5BDA9B01E2}" srcOrd="0" destOrd="0" parTransId="{8C00D91D-D56E-4BC2-93DE-234585565544}" sibTransId="{A1A3D483-A9CC-44C0-871A-B40961F4D1EC}"/>
    <dgm:cxn modelId="{46AC094A-F85E-4E8C-AC61-B66CB63D941D}" type="presOf" srcId="{A1A3D483-A9CC-44C0-871A-B40961F4D1EC}" destId="{00E1BFF4-786F-4756-8253-559250080042}" srcOrd="0" destOrd="0" presId="urn:microsoft.com/office/officeart/2005/8/layout/cycle2"/>
    <dgm:cxn modelId="{8D93855A-0556-47D9-9218-4E53ADDE0B65}" srcId="{0C2441DC-30B1-445D-9306-06EE54E30260}" destId="{E33BAB3F-E3C6-460B-AF6A-C0725A455EFC}" srcOrd="3" destOrd="0" parTransId="{CE892BA9-6743-427A-8E21-670DE44119A1}" sibTransId="{31A2499B-8BBC-45FD-9C91-DE8508A372C8}"/>
    <dgm:cxn modelId="{E8A48CD0-D5CC-41F6-A6D2-B906A04FC617}" type="presOf" srcId="{D34D8CC5-3219-43FE-B87B-EF5BDA9B01E2}" destId="{55B7877D-2CDC-4A73-8896-9472D4D259EA}" srcOrd="0" destOrd="0" presId="urn:microsoft.com/office/officeart/2005/8/layout/cycle2"/>
    <dgm:cxn modelId="{BCD3B35A-A0C4-4657-8637-C07C70F400A8}" type="presOf" srcId="{31A2499B-8BBC-45FD-9C91-DE8508A372C8}" destId="{6C81E9BA-43B6-463D-8834-66BB3A970DEF}" srcOrd="1" destOrd="0" presId="urn:microsoft.com/office/officeart/2005/8/layout/cycle2"/>
    <dgm:cxn modelId="{03DBEA18-48E4-41B2-81C0-C99693F2EF8F}" type="presOf" srcId="{31A2499B-8BBC-45FD-9C91-DE8508A372C8}" destId="{B4D5F8AC-A1EC-4EEC-A709-0D1DC1E3A7CD}" srcOrd="0" destOrd="0" presId="urn:microsoft.com/office/officeart/2005/8/layout/cycle2"/>
    <dgm:cxn modelId="{4A418DCF-7DED-4440-8249-2780781EF617}" type="presOf" srcId="{F48869BF-4FFA-49CB-9E40-E0013CCB6A49}" destId="{4E2DA46C-AFE6-4257-88F1-7E93DE6530E7}" srcOrd="0" destOrd="0" presId="urn:microsoft.com/office/officeart/2005/8/layout/cycle2"/>
    <dgm:cxn modelId="{4FE835B6-8EA3-4C94-9B1C-BF41A6D49E47}" type="presOf" srcId="{B2935A6B-7092-4349-9ACB-84AD403E0BA9}" destId="{130837F6-D204-4821-B725-09A5FCFFCF62}" srcOrd="0" destOrd="0" presId="urn:microsoft.com/office/officeart/2005/8/layout/cycle2"/>
    <dgm:cxn modelId="{3C281505-9EDA-479A-9812-837926B4E994}" type="presOf" srcId="{E33BAB3F-E3C6-460B-AF6A-C0725A455EFC}" destId="{7721C5BD-0E6D-4BE6-901D-47C45F8B245C}" srcOrd="0" destOrd="0" presId="urn:microsoft.com/office/officeart/2005/8/layout/cycle2"/>
    <dgm:cxn modelId="{C37CBA85-62D3-4C64-9E1F-1C1C07215C99}" type="presOf" srcId="{E94F21BA-C8E8-4F9C-BBDA-BA04D58F6459}" destId="{2257B04A-A877-4F66-A138-21BCA67BDF42}" srcOrd="0" destOrd="0" presId="urn:microsoft.com/office/officeart/2005/8/layout/cycle2"/>
    <dgm:cxn modelId="{BB853D29-C3BC-49CC-B57E-2CA049029A79}" type="presOf" srcId="{F48869BF-4FFA-49CB-9E40-E0013CCB6A49}" destId="{C8A51769-7FC3-4B0C-9833-F0416E4C00E0}" srcOrd="1" destOrd="0" presId="urn:microsoft.com/office/officeart/2005/8/layout/cycle2"/>
    <dgm:cxn modelId="{04EBFDBC-902A-4B6E-8527-1A8577880E7F}" type="presOf" srcId="{0C2441DC-30B1-445D-9306-06EE54E30260}" destId="{B884816E-7473-43F8-A843-A7B29AEB54F6}" srcOrd="0" destOrd="0" presId="urn:microsoft.com/office/officeart/2005/8/layout/cycle2"/>
    <dgm:cxn modelId="{7FD865AA-06B8-4BC9-BE54-8FF582CE98AB}" type="presOf" srcId="{D79E4B37-B015-4D70-9327-7426F76C2702}" destId="{99271853-CF10-4054-B7C0-193AFB7790D5}" srcOrd="0" destOrd="0" presId="urn:microsoft.com/office/officeart/2005/8/layout/cycle2"/>
    <dgm:cxn modelId="{5B1FFDF0-5B3F-47E9-817C-89DA36D608C9}" type="presOf" srcId="{A1A3D483-A9CC-44C0-871A-B40961F4D1EC}" destId="{6108FBA1-9935-4087-857C-E20CAF36BE73}" srcOrd="1" destOrd="0" presId="urn:microsoft.com/office/officeart/2005/8/layout/cycle2"/>
    <dgm:cxn modelId="{113CB06E-D023-4ADA-8709-2AFA0E37EEB8}" srcId="{0C2441DC-30B1-445D-9306-06EE54E30260}" destId="{D79E4B37-B015-4D70-9327-7426F76C2702}" srcOrd="1" destOrd="0" parTransId="{628A3867-0D18-4543-A9C3-100740D82F17}" sibTransId="{B2935A6B-7092-4349-9ACB-84AD403E0BA9}"/>
    <dgm:cxn modelId="{48314020-7231-4997-BFD5-A80DE621575D}" srcId="{0C2441DC-30B1-445D-9306-06EE54E30260}" destId="{E94F21BA-C8E8-4F9C-BBDA-BA04D58F6459}" srcOrd="2" destOrd="0" parTransId="{8D9AE663-32D3-4F64-A053-93974EAACFEE}" sibTransId="{F48869BF-4FFA-49CB-9E40-E0013CCB6A49}"/>
    <dgm:cxn modelId="{693F640D-8570-4712-A6CC-86167E952D14}" type="presOf" srcId="{B2935A6B-7092-4349-9ACB-84AD403E0BA9}" destId="{C46B3D2A-59FC-4983-B721-C5E9C101A6B7}" srcOrd="1" destOrd="0" presId="urn:microsoft.com/office/officeart/2005/8/layout/cycle2"/>
    <dgm:cxn modelId="{933CFDF2-93DB-46D8-824D-5A7637547127}" type="presParOf" srcId="{B884816E-7473-43F8-A843-A7B29AEB54F6}" destId="{55B7877D-2CDC-4A73-8896-9472D4D259EA}" srcOrd="0" destOrd="0" presId="urn:microsoft.com/office/officeart/2005/8/layout/cycle2"/>
    <dgm:cxn modelId="{EA3FB709-A562-4954-9D4E-AA451179CC59}" type="presParOf" srcId="{B884816E-7473-43F8-A843-A7B29AEB54F6}" destId="{00E1BFF4-786F-4756-8253-559250080042}" srcOrd="1" destOrd="0" presId="urn:microsoft.com/office/officeart/2005/8/layout/cycle2"/>
    <dgm:cxn modelId="{58A9F8EC-DF07-4C35-B31C-94BD8DE33794}" type="presParOf" srcId="{00E1BFF4-786F-4756-8253-559250080042}" destId="{6108FBA1-9935-4087-857C-E20CAF36BE73}" srcOrd="0" destOrd="0" presId="urn:microsoft.com/office/officeart/2005/8/layout/cycle2"/>
    <dgm:cxn modelId="{6E08AD6A-2253-43C7-8683-725A80215778}" type="presParOf" srcId="{B884816E-7473-43F8-A843-A7B29AEB54F6}" destId="{99271853-CF10-4054-B7C0-193AFB7790D5}" srcOrd="2" destOrd="0" presId="urn:microsoft.com/office/officeart/2005/8/layout/cycle2"/>
    <dgm:cxn modelId="{21AA6848-AC0F-46EA-9F3A-05AF7F401E82}" type="presParOf" srcId="{B884816E-7473-43F8-A843-A7B29AEB54F6}" destId="{130837F6-D204-4821-B725-09A5FCFFCF62}" srcOrd="3" destOrd="0" presId="urn:microsoft.com/office/officeart/2005/8/layout/cycle2"/>
    <dgm:cxn modelId="{236471A0-BFF0-467F-BFCC-E3BBB2BE8A62}" type="presParOf" srcId="{130837F6-D204-4821-B725-09A5FCFFCF62}" destId="{C46B3D2A-59FC-4983-B721-C5E9C101A6B7}" srcOrd="0" destOrd="0" presId="urn:microsoft.com/office/officeart/2005/8/layout/cycle2"/>
    <dgm:cxn modelId="{CDE7D494-8ED2-4AA1-A01E-F3AE71734FFF}" type="presParOf" srcId="{B884816E-7473-43F8-A843-A7B29AEB54F6}" destId="{2257B04A-A877-4F66-A138-21BCA67BDF42}" srcOrd="4" destOrd="0" presId="urn:microsoft.com/office/officeart/2005/8/layout/cycle2"/>
    <dgm:cxn modelId="{C9AA5D80-234E-4630-A3DF-A89CEAAA60E3}" type="presParOf" srcId="{B884816E-7473-43F8-A843-A7B29AEB54F6}" destId="{4E2DA46C-AFE6-4257-88F1-7E93DE6530E7}" srcOrd="5" destOrd="0" presId="urn:microsoft.com/office/officeart/2005/8/layout/cycle2"/>
    <dgm:cxn modelId="{0B5179B1-9310-4B66-9BB0-B292AFEA15A7}" type="presParOf" srcId="{4E2DA46C-AFE6-4257-88F1-7E93DE6530E7}" destId="{C8A51769-7FC3-4B0C-9833-F0416E4C00E0}" srcOrd="0" destOrd="0" presId="urn:microsoft.com/office/officeart/2005/8/layout/cycle2"/>
    <dgm:cxn modelId="{B353A384-EB8D-4930-8038-982E512BDCD3}" type="presParOf" srcId="{B884816E-7473-43F8-A843-A7B29AEB54F6}" destId="{7721C5BD-0E6D-4BE6-901D-47C45F8B245C}" srcOrd="6" destOrd="0" presId="urn:microsoft.com/office/officeart/2005/8/layout/cycle2"/>
    <dgm:cxn modelId="{2C2EE9FA-897E-4C70-9D58-27269E3CC32C}" type="presParOf" srcId="{B884816E-7473-43F8-A843-A7B29AEB54F6}" destId="{B4D5F8AC-A1EC-4EEC-A709-0D1DC1E3A7CD}" srcOrd="7" destOrd="0" presId="urn:microsoft.com/office/officeart/2005/8/layout/cycle2"/>
    <dgm:cxn modelId="{016DB3C0-F2B4-4335-99AD-2495B1459518}" type="presParOf" srcId="{B4D5F8AC-A1EC-4EEC-A709-0D1DC1E3A7CD}" destId="{6C81E9BA-43B6-463D-8834-66BB3A970DE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29781D-DF72-4274-A814-CCB0F54800E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6D9246C0-BC5F-47D5-8BE2-C57DE9EC5116}">
      <dgm:prSet custT="1"/>
      <dgm:spPr/>
      <dgm:t>
        <a:bodyPr/>
        <a:lstStyle/>
        <a:p>
          <a:pPr rtl="0"/>
          <a:r>
            <a:rPr lang="hu-HU" sz="2000" dirty="0" smtClean="0"/>
            <a:t>Támogatás típusa: vissza nem térítendő támogatás </a:t>
          </a:r>
          <a:endParaRPr lang="hu-HU" sz="2000" dirty="0"/>
        </a:p>
      </dgm:t>
    </dgm:pt>
    <dgm:pt modelId="{6B2734D6-6915-44C1-9E1E-D16B4446DE6B}" type="parTrans" cxnId="{563124C6-6AF0-42A7-9C6C-0D35F6F967BB}">
      <dgm:prSet/>
      <dgm:spPr/>
      <dgm:t>
        <a:bodyPr/>
        <a:lstStyle/>
        <a:p>
          <a:endParaRPr lang="hu-HU"/>
        </a:p>
      </dgm:t>
    </dgm:pt>
    <dgm:pt modelId="{889141EA-3568-4645-BE4A-4DF7DC5CED98}" type="sibTrans" cxnId="{563124C6-6AF0-42A7-9C6C-0D35F6F967BB}">
      <dgm:prSet/>
      <dgm:spPr/>
      <dgm:t>
        <a:bodyPr/>
        <a:lstStyle/>
        <a:p>
          <a:endParaRPr lang="hu-HU"/>
        </a:p>
      </dgm:t>
    </dgm:pt>
    <dgm:pt modelId="{CC1AA467-4FF9-42F1-9DA1-C58CB0F03253}">
      <dgm:prSet/>
      <dgm:spPr/>
      <dgm:t>
        <a:bodyPr/>
        <a:lstStyle/>
        <a:p>
          <a:pPr rtl="0"/>
          <a:r>
            <a:rPr lang="hu-HU" u="sng" dirty="0" smtClean="0"/>
            <a:t>Támogatható költségek:</a:t>
          </a:r>
          <a:endParaRPr lang="hu-HU" dirty="0"/>
        </a:p>
      </dgm:t>
    </dgm:pt>
    <dgm:pt modelId="{763BEB5E-DFC6-4443-A595-E8CF64FE8662}" type="parTrans" cxnId="{D9171005-B741-474D-B4B1-877CA8017595}">
      <dgm:prSet/>
      <dgm:spPr/>
      <dgm:t>
        <a:bodyPr/>
        <a:lstStyle/>
        <a:p>
          <a:endParaRPr lang="hu-HU"/>
        </a:p>
      </dgm:t>
    </dgm:pt>
    <dgm:pt modelId="{E39D7E46-E70E-431D-A396-AA5011B6B72F}" type="sibTrans" cxnId="{D9171005-B741-474D-B4B1-877CA8017595}">
      <dgm:prSet/>
      <dgm:spPr/>
      <dgm:t>
        <a:bodyPr/>
        <a:lstStyle/>
        <a:p>
          <a:endParaRPr lang="hu-HU"/>
        </a:p>
      </dgm:t>
    </dgm:pt>
    <dgm:pt modelId="{C36AA6F1-08C5-4AA7-A3B2-70FD3767C640}">
      <dgm:prSet/>
      <dgm:spPr/>
      <dgm:t>
        <a:bodyPr/>
        <a:lstStyle/>
        <a:p>
          <a:pPr algn="l" rtl="0"/>
          <a:r>
            <a:rPr lang="hu-HU" sz="1800" dirty="0" smtClean="0"/>
            <a:t>szervezési tevékenységek költségei                  (mely irányulhat pl. képzések szervezésére, tagok közötti hálózatépítés kialakítására vagy akár új tagok beszervezésére),</a:t>
          </a:r>
          <a:endParaRPr lang="hu-HU" sz="1800" dirty="0"/>
        </a:p>
      </dgm:t>
    </dgm:pt>
    <dgm:pt modelId="{7B930732-7AF0-4FFF-AD4E-7654301B94BF}" type="parTrans" cxnId="{396DC523-D0FB-44DC-B392-53D5B5D9895E}">
      <dgm:prSet/>
      <dgm:spPr/>
      <dgm:t>
        <a:bodyPr/>
        <a:lstStyle/>
        <a:p>
          <a:endParaRPr lang="hu-HU"/>
        </a:p>
      </dgm:t>
    </dgm:pt>
    <dgm:pt modelId="{346BB022-D77F-4A94-B582-1C31A73E9E17}" type="sibTrans" cxnId="{396DC523-D0FB-44DC-B392-53D5B5D9895E}">
      <dgm:prSet/>
      <dgm:spPr/>
      <dgm:t>
        <a:bodyPr/>
        <a:lstStyle/>
        <a:p>
          <a:endParaRPr lang="hu-HU"/>
        </a:p>
      </dgm:t>
    </dgm:pt>
    <dgm:pt modelId="{72ADFE54-8F87-4E9B-AD09-A43F80828592}">
      <dgm:prSet custT="1"/>
      <dgm:spPr/>
      <dgm:t>
        <a:bodyPr/>
        <a:lstStyle/>
        <a:p>
          <a:pPr algn="l" rtl="0"/>
          <a:r>
            <a:rPr lang="hu-HU" sz="1800" dirty="0" smtClean="0"/>
            <a:t>együttműködéshez kapcsolódó működési költségek,</a:t>
          </a:r>
          <a:endParaRPr lang="hu-HU" sz="1800" dirty="0"/>
        </a:p>
      </dgm:t>
    </dgm:pt>
    <dgm:pt modelId="{C89A6087-6AAD-4D73-9715-E75BE2CC4E53}" type="parTrans" cxnId="{BA55A7EC-1D4D-4609-9355-8F18F873931E}">
      <dgm:prSet/>
      <dgm:spPr/>
      <dgm:t>
        <a:bodyPr/>
        <a:lstStyle/>
        <a:p>
          <a:endParaRPr lang="hu-HU"/>
        </a:p>
      </dgm:t>
    </dgm:pt>
    <dgm:pt modelId="{D372200A-70CB-4960-B2C5-AFA174ED94F2}" type="sibTrans" cxnId="{BA55A7EC-1D4D-4609-9355-8F18F873931E}">
      <dgm:prSet/>
      <dgm:spPr/>
      <dgm:t>
        <a:bodyPr/>
        <a:lstStyle/>
        <a:p>
          <a:endParaRPr lang="hu-HU"/>
        </a:p>
      </dgm:t>
    </dgm:pt>
    <dgm:pt modelId="{AEC5117D-BCB6-428B-A80E-E635F344758F}">
      <dgm:prSet custT="1"/>
      <dgm:spPr/>
      <dgm:t>
        <a:bodyPr/>
        <a:lstStyle/>
        <a:p>
          <a:pPr algn="l" rtl="0"/>
          <a:r>
            <a:rPr lang="hu-HU" sz="1800" dirty="0" smtClean="0"/>
            <a:t>promóciós tevékenységek költségei.</a:t>
          </a:r>
          <a:endParaRPr lang="hu-HU" sz="1800" dirty="0"/>
        </a:p>
      </dgm:t>
    </dgm:pt>
    <dgm:pt modelId="{6E212CCB-E79A-4FFC-9779-F59E1FBCCA9E}" type="parTrans" cxnId="{8720B839-0682-46BE-BD63-4D04AC0643F5}">
      <dgm:prSet/>
      <dgm:spPr/>
      <dgm:t>
        <a:bodyPr/>
        <a:lstStyle/>
        <a:p>
          <a:endParaRPr lang="hu-HU"/>
        </a:p>
      </dgm:t>
    </dgm:pt>
    <dgm:pt modelId="{B09335BF-D6C9-4F01-8691-EBE5D8939081}" type="sibTrans" cxnId="{8720B839-0682-46BE-BD63-4D04AC0643F5}">
      <dgm:prSet/>
      <dgm:spPr/>
      <dgm:t>
        <a:bodyPr/>
        <a:lstStyle/>
        <a:p>
          <a:endParaRPr lang="hu-HU"/>
        </a:p>
      </dgm:t>
    </dgm:pt>
    <dgm:pt modelId="{5A1C6DDE-10E8-4312-BF54-E1B08FF367A7}">
      <dgm:prSet custT="1"/>
      <dgm:spPr/>
      <dgm:t>
        <a:bodyPr/>
        <a:lstStyle/>
        <a:p>
          <a:pPr rtl="0"/>
          <a:r>
            <a:rPr lang="hu-HU" sz="2000" dirty="0" smtClean="0"/>
            <a:t>Nem a fenntartáshoz szükséges működési támogatás!!</a:t>
          </a:r>
          <a:endParaRPr lang="hu-HU" sz="2000" dirty="0"/>
        </a:p>
      </dgm:t>
    </dgm:pt>
    <dgm:pt modelId="{121B0CEA-3641-4902-A9F6-CD4872ADF183}" type="parTrans" cxnId="{C1A768CC-8004-4E70-87B4-3D927D1C1597}">
      <dgm:prSet/>
      <dgm:spPr/>
      <dgm:t>
        <a:bodyPr/>
        <a:lstStyle/>
        <a:p>
          <a:endParaRPr lang="hu-HU"/>
        </a:p>
      </dgm:t>
    </dgm:pt>
    <dgm:pt modelId="{502551A1-6B53-4235-AA05-04FB77C68B83}" type="sibTrans" cxnId="{C1A768CC-8004-4E70-87B4-3D927D1C1597}">
      <dgm:prSet/>
      <dgm:spPr/>
      <dgm:t>
        <a:bodyPr/>
        <a:lstStyle/>
        <a:p>
          <a:endParaRPr lang="hu-HU"/>
        </a:p>
      </dgm:t>
    </dgm:pt>
    <dgm:pt modelId="{752C68A2-0514-42BF-BE24-BE90DF1542C8}" type="pres">
      <dgm:prSet presAssocID="{8529781D-DF72-4274-A814-CCB0F54800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610B043-76D8-4E90-970D-19DD3D039360}" type="pres">
      <dgm:prSet presAssocID="{6D9246C0-BC5F-47D5-8BE2-C57DE9EC5116}" presName="linNode" presStyleCnt="0"/>
      <dgm:spPr/>
    </dgm:pt>
    <dgm:pt modelId="{432F3853-3F1D-4AFA-A58D-A0527514E057}" type="pres">
      <dgm:prSet presAssocID="{6D9246C0-BC5F-47D5-8BE2-C57DE9EC5116}" presName="parentText" presStyleLbl="node1" presStyleIdx="0" presStyleCnt="3" custScaleX="101149" custScaleY="76950" custLinFactNeighborX="81418" custLinFactNeighborY="-61195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166E728-01DF-47F3-8D76-B9A038AAAB83}" type="pres">
      <dgm:prSet presAssocID="{889141EA-3568-4645-BE4A-4DF7DC5CED98}" presName="sp" presStyleCnt="0"/>
      <dgm:spPr/>
    </dgm:pt>
    <dgm:pt modelId="{A5F0E34F-1854-4903-AB09-2252D8B37DEB}" type="pres">
      <dgm:prSet presAssocID="{CC1AA467-4FF9-42F1-9DA1-C58CB0F03253}" presName="linNode" presStyleCnt="0"/>
      <dgm:spPr/>
    </dgm:pt>
    <dgm:pt modelId="{C4205F88-7D71-43E1-AEA3-FCB46F362F00}" type="pres">
      <dgm:prSet presAssocID="{CC1AA467-4FF9-42F1-9DA1-C58CB0F03253}" presName="parentText" presStyleLbl="node1" presStyleIdx="1" presStyleCnt="3" custScaleY="137958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D65FA54-6374-408F-B23D-495C90E778A2}" type="pres">
      <dgm:prSet presAssocID="{CC1AA467-4FF9-42F1-9DA1-C58CB0F03253}" presName="descendantText" presStyleLbl="alignAccFollowNode1" presStyleIdx="0" presStyleCnt="1" custAng="0" custScaleY="17133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A32F335-E760-4BFC-98C4-E157BF959212}" type="pres">
      <dgm:prSet presAssocID="{E39D7E46-E70E-431D-A396-AA5011B6B72F}" presName="sp" presStyleCnt="0"/>
      <dgm:spPr/>
    </dgm:pt>
    <dgm:pt modelId="{101E947B-2CCE-4CC1-A30C-A6979FE8E30A}" type="pres">
      <dgm:prSet presAssocID="{5A1C6DDE-10E8-4312-BF54-E1B08FF367A7}" presName="linNode" presStyleCnt="0"/>
      <dgm:spPr/>
    </dgm:pt>
    <dgm:pt modelId="{5698D8B2-CFBF-4EA1-996B-C8C2C4BB7BAC}" type="pres">
      <dgm:prSet presAssocID="{5A1C6DDE-10E8-4312-BF54-E1B08FF367A7}" presName="parentText" presStyleLbl="node1" presStyleIdx="2" presStyleCnt="3" custScaleX="101149" custScaleY="70882" custLinFactNeighborX="86207" custLinFactNeighborY="1259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582B62D5-BFDF-483F-827F-0083AA674C5C}" type="presOf" srcId="{72ADFE54-8F87-4E9B-AD09-A43F80828592}" destId="{4D65FA54-6374-408F-B23D-495C90E778A2}" srcOrd="0" destOrd="1" presId="urn:microsoft.com/office/officeart/2005/8/layout/vList5"/>
    <dgm:cxn modelId="{BA55A7EC-1D4D-4609-9355-8F18F873931E}" srcId="{CC1AA467-4FF9-42F1-9DA1-C58CB0F03253}" destId="{72ADFE54-8F87-4E9B-AD09-A43F80828592}" srcOrd="1" destOrd="0" parTransId="{C89A6087-6AAD-4D73-9715-E75BE2CC4E53}" sibTransId="{D372200A-70CB-4960-B2C5-AFA174ED94F2}"/>
    <dgm:cxn modelId="{D9171005-B741-474D-B4B1-877CA8017595}" srcId="{8529781D-DF72-4274-A814-CCB0F54800E2}" destId="{CC1AA467-4FF9-42F1-9DA1-C58CB0F03253}" srcOrd="1" destOrd="0" parTransId="{763BEB5E-DFC6-4443-A595-E8CF64FE8662}" sibTransId="{E39D7E46-E70E-431D-A396-AA5011B6B72F}"/>
    <dgm:cxn modelId="{396DC523-D0FB-44DC-B392-53D5B5D9895E}" srcId="{CC1AA467-4FF9-42F1-9DA1-C58CB0F03253}" destId="{C36AA6F1-08C5-4AA7-A3B2-70FD3767C640}" srcOrd="0" destOrd="0" parTransId="{7B930732-7AF0-4FFF-AD4E-7654301B94BF}" sibTransId="{346BB022-D77F-4A94-B582-1C31A73E9E17}"/>
    <dgm:cxn modelId="{F50C8C64-51AA-4740-9036-A7D80D238216}" type="presOf" srcId="{5A1C6DDE-10E8-4312-BF54-E1B08FF367A7}" destId="{5698D8B2-CFBF-4EA1-996B-C8C2C4BB7BAC}" srcOrd="0" destOrd="0" presId="urn:microsoft.com/office/officeart/2005/8/layout/vList5"/>
    <dgm:cxn modelId="{563124C6-6AF0-42A7-9C6C-0D35F6F967BB}" srcId="{8529781D-DF72-4274-A814-CCB0F54800E2}" destId="{6D9246C0-BC5F-47D5-8BE2-C57DE9EC5116}" srcOrd="0" destOrd="0" parTransId="{6B2734D6-6915-44C1-9E1E-D16B4446DE6B}" sibTransId="{889141EA-3568-4645-BE4A-4DF7DC5CED98}"/>
    <dgm:cxn modelId="{2D51DE49-7FA9-40BA-8F23-6E3B97371D1C}" type="presOf" srcId="{C36AA6F1-08C5-4AA7-A3B2-70FD3767C640}" destId="{4D65FA54-6374-408F-B23D-495C90E778A2}" srcOrd="0" destOrd="0" presId="urn:microsoft.com/office/officeart/2005/8/layout/vList5"/>
    <dgm:cxn modelId="{C1A768CC-8004-4E70-87B4-3D927D1C1597}" srcId="{8529781D-DF72-4274-A814-CCB0F54800E2}" destId="{5A1C6DDE-10E8-4312-BF54-E1B08FF367A7}" srcOrd="2" destOrd="0" parTransId="{121B0CEA-3641-4902-A9F6-CD4872ADF183}" sibTransId="{502551A1-6B53-4235-AA05-04FB77C68B83}"/>
    <dgm:cxn modelId="{8720B839-0682-46BE-BD63-4D04AC0643F5}" srcId="{CC1AA467-4FF9-42F1-9DA1-C58CB0F03253}" destId="{AEC5117D-BCB6-428B-A80E-E635F344758F}" srcOrd="2" destOrd="0" parTransId="{6E212CCB-E79A-4FFC-9779-F59E1FBCCA9E}" sibTransId="{B09335BF-D6C9-4F01-8691-EBE5D8939081}"/>
    <dgm:cxn modelId="{2BA758B9-B355-49BF-8D02-F24D176B157B}" type="presOf" srcId="{8529781D-DF72-4274-A814-CCB0F54800E2}" destId="{752C68A2-0514-42BF-BE24-BE90DF1542C8}" srcOrd="0" destOrd="0" presId="urn:microsoft.com/office/officeart/2005/8/layout/vList5"/>
    <dgm:cxn modelId="{60813485-197C-4824-9F5B-59AF814F70EB}" type="presOf" srcId="{CC1AA467-4FF9-42F1-9DA1-C58CB0F03253}" destId="{C4205F88-7D71-43E1-AEA3-FCB46F362F00}" srcOrd="0" destOrd="0" presId="urn:microsoft.com/office/officeart/2005/8/layout/vList5"/>
    <dgm:cxn modelId="{A83126E4-0E16-4430-A224-79C30C900DA0}" type="presOf" srcId="{AEC5117D-BCB6-428B-A80E-E635F344758F}" destId="{4D65FA54-6374-408F-B23D-495C90E778A2}" srcOrd="0" destOrd="2" presId="urn:microsoft.com/office/officeart/2005/8/layout/vList5"/>
    <dgm:cxn modelId="{84FB69AB-3905-4D6A-9DF3-2DACAEF56FF9}" type="presOf" srcId="{6D9246C0-BC5F-47D5-8BE2-C57DE9EC5116}" destId="{432F3853-3F1D-4AFA-A58D-A0527514E057}" srcOrd="0" destOrd="0" presId="urn:microsoft.com/office/officeart/2005/8/layout/vList5"/>
    <dgm:cxn modelId="{7F4FA4BA-090C-4230-B662-89639247C7CD}" type="presParOf" srcId="{752C68A2-0514-42BF-BE24-BE90DF1542C8}" destId="{A610B043-76D8-4E90-970D-19DD3D039360}" srcOrd="0" destOrd="0" presId="urn:microsoft.com/office/officeart/2005/8/layout/vList5"/>
    <dgm:cxn modelId="{E25B47E0-7FD2-4593-BEF7-674B24DD3642}" type="presParOf" srcId="{A610B043-76D8-4E90-970D-19DD3D039360}" destId="{432F3853-3F1D-4AFA-A58D-A0527514E057}" srcOrd="0" destOrd="0" presId="urn:microsoft.com/office/officeart/2005/8/layout/vList5"/>
    <dgm:cxn modelId="{4508FA53-F987-4DD8-BC2B-472D07241445}" type="presParOf" srcId="{752C68A2-0514-42BF-BE24-BE90DF1542C8}" destId="{C166E728-01DF-47F3-8D76-B9A038AAAB83}" srcOrd="1" destOrd="0" presId="urn:microsoft.com/office/officeart/2005/8/layout/vList5"/>
    <dgm:cxn modelId="{CB208F1D-9638-4C3E-9560-38AB83D43145}" type="presParOf" srcId="{752C68A2-0514-42BF-BE24-BE90DF1542C8}" destId="{A5F0E34F-1854-4903-AB09-2252D8B37DEB}" srcOrd="2" destOrd="0" presId="urn:microsoft.com/office/officeart/2005/8/layout/vList5"/>
    <dgm:cxn modelId="{9523C683-BBC4-4F85-97AB-730A2E61B1D6}" type="presParOf" srcId="{A5F0E34F-1854-4903-AB09-2252D8B37DEB}" destId="{C4205F88-7D71-43E1-AEA3-FCB46F362F00}" srcOrd="0" destOrd="0" presId="urn:microsoft.com/office/officeart/2005/8/layout/vList5"/>
    <dgm:cxn modelId="{69092D5C-ACDF-4162-83AB-3DF0978DCE64}" type="presParOf" srcId="{A5F0E34F-1854-4903-AB09-2252D8B37DEB}" destId="{4D65FA54-6374-408F-B23D-495C90E778A2}" srcOrd="1" destOrd="0" presId="urn:microsoft.com/office/officeart/2005/8/layout/vList5"/>
    <dgm:cxn modelId="{0960AE7E-C0A2-47D2-A02D-B93CE539C92F}" type="presParOf" srcId="{752C68A2-0514-42BF-BE24-BE90DF1542C8}" destId="{6A32F335-E760-4BFC-98C4-E157BF959212}" srcOrd="3" destOrd="0" presId="urn:microsoft.com/office/officeart/2005/8/layout/vList5"/>
    <dgm:cxn modelId="{32A3F387-2FF3-4C46-9AAA-1D674FD0614A}" type="presParOf" srcId="{752C68A2-0514-42BF-BE24-BE90DF1542C8}" destId="{101E947B-2CCE-4CC1-A30C-A6979FE8E30A}" srcOrd="4" destOrd="0" presId="urn:microsoft.com/office/officeart/2005/8/layout/vList5"/>
    <dgm:cxn modelId="{B6F41199-8C72-4051-BB53-656B9103627F}" type="presParOf" srcId="{101E947B-2CCE-4CC1-A30C-A6979FE8E30A}" destId="{5698D8B2-CFBF-4EA1-996B-C8C2C4BB7BA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759FAC-E4AF-4927-B5EF-E688FD678EB4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DC21B7F6-187F-4E76-876C-21A41AA11AE3}">
      <dgm:prSet phldrT="[Szöveg]" custT="1"/>
      <dgm:spPr/>
      <dgm:t>
        <a:bodyPr/>
        <a:lstStyle/>
        <a:p>
          <a:r>
            <a:rPr lang="hu-HU" sz="2000" b="1" dirty="0" smtClean="0"/>
            <a:t>A fejlesztések a következő célok megvalósulását szolgálják </a:t>
          </a:r>
          <a:endParaRPr lang="hu-HU" sz="2000" b="1" dirty="0"/>
        </a:p>
      </dgm:t>
    </dgm:pt>
    <dgm:pt modelId="{F2E64D33-99EE-4358-BD1A-D849F39313B6}" type="parTrans" cxnId="{8403F9B5-4DFD-4861-AE1C-5D73D896CD30}">
      <dgm:prSet/>
      <dgm:spPr/>
      <dgm:t>
        <a:bodyPr/>
        <a:lstStyle/>
        <a:p>
          <a:endParaRPr lang="hu-HU"/>
        </a:p>
      </dgm:t>
    </dgm:pt>
    <dgm:pt modelId="{9D1195C4-5E6E-49B7-8174-804D07F11486}" type="sibTrans" cxnId="{8403F9B5-4DFD-4861-AE1C-5D73D896CD30}">
      <dgm:prSet/>
      <dgm:spPr/>
      <dgm:t>
        <a:bodyPr/>
        <a:lstStyle/>
        <a:p>
          <a:endParaRPr lang="hu-HU"/>
        </a:p>
      </dgm:t>
    </dgm:pt>
    <dgm:pt modelId="{03DA8CED-B034-461F-A18E-B440B7722311}">
      <dgm:prSet phldrT="[Szöveg]" custT="1"/>
      <dgm:spPr/>
      <dgm:t>
        <a:bodyPr/>
        <a:lstStyle/>
        <a:p>
          <a:endParaRPr lang="hu-HU" sz="2000" dirty="0">
            <a:latin typeface="+mn-lt"/>
            <a:cs typeface="Times New Roman" pitchFamily="18" charset="0"/>
          </a:endParaRPr>
        </a:p>
      </dgm:t>
    </dgm:pt>
    <dgm:pt modelId="{8FD97E50-3FF8-4A94-BB62-27B86F17A5B7}" type="parTrans" cxnId="{75EE51A5-A411-4915-8C15-E796B71883DD}">
      <dgm:prSet/>
      <dgm:spPr/>
      <dgm:t>
        <a:bodyPr/>
        <a:lstStyle/>
        <a:p>
          <a:endParaRPr lang="hu-HU"/>
        </a:p>
      </dgm:t>
    </dgm:pt>
    <dgm:pt modelId="{ED312F69-0BB4-44BD-B9F5-6C81DB002983}" type="sibTrans" cxnId="{75EE51A5-A411-4915-8C15-E796B71883DD}">
      <dgm:prSet/>
      <dgm:spPr/>
      <dgm:t>
        <a:bodyPr/>
        <a:lstStyle/>
        <a:p>
          <a:endParaRPr lang="hu-HU"/>
        </a:p>
      </dgm:t>
    </dgm:pt>
    <dgm:pt modelId="{2A0A1F37-27B9-48EE-8024-7139C038C923}">
      <dgm:prSet phldrT="[Szöveg]" custT="1"/>
      <dgm:spPr/>
      <dgm:t>
        <a:bodyPr/>
        <a:lstStyle/>
        <a:p>
          <a:r>
            <a:rPr lang="hu-HU" sz="2000" b="1" dirty="0" smtClean="0"/>
            <a:t>Magasabb hozzáadott értékű termékek előállítása,</a:t>
          </a:r>
          <a:endParaRPr lang="hu-HU" sz="2000" b="1" dirty="0"/>
        </a:p>
      </dgm:t>
    </dgm:pt>
    <dgm:pt modelId="{967E89D2-8A39-48F3-AC11-394C1A0D711D}" type="parTrans" cxnId="{D4246E1A-12DE-4C44-B83F-3A1D18D8F303}">
      <dgm:prSet/>
      <dgm:spPr/>
      <dgm:t>
        <a:bodyPr/>
        <a:lstStyle/>
        <a:p>
          <a:endParaRPr lang="hu-HU"/>
        </a:p>
      </dgm:t>
    </dgm:pt>
    <dgm:pt modelId="{52DB0C7D-65F3-4412-BEBB-A3BADB9CA795}" type="sibTrans" cxnId="{D4246E1A-12DE-4C44-B83F-3A1D18D8F303}">
      <dgm:prSet/>
      <dgm:spPr/>
      <dgm:t>
        <a:bodyPr/>
        <a:lstStyle/>
        <a:p>
          <a:endParaRPr lang="hu-HU"/>
        </a:p>
      </dgm:t>
    </dgm:pt>
    <dgm:pt modelId="{96F61564-5B8D-4EC4-9131-A80EAA1C8416}">
      <dgm:prSet phldrT="[Szöveg]" phldr="1"/>
      <dgm:spPr/>
      <dgm:t>
        <a:bodyPr/>
        <a:lstStyle/>
        <a:p>
          <a:endParaRPr lang="hu-HU"/>
        </a:p>
      </dgm:t>
    </dgm:pt>
    <dgm:pt modelId="{077E2280-2748-4321-8B49-9D2C07275762}" type="parTrans" cxnId="{4CB6C281-4A8A-41F2-93DC-46AECEF832DB}">
      <dgm:prSet/>
      <dgm:spPr/>
      <dgm:t>
        <a:bodyPr/>
        <a:lstStyle/>
        <a:p>
          <a:endParaRPr lang="hu-HU"/>
        </a:p>
      </dgm:t>
    </dgm:pt>
    <dgm:pt modelId="{376210E5-F740-4FFB-AEB1-28229344B4B5}" type="sibTrans" cxnId="{4CB6C281-4A8A-41F2-93DC-46AECEF832DB}">
      <dgm:prSet/>
      <dgm:spPr/>
      <dgm:t>
        <a:bodyPr/>
        <a:lstStyle/>
        <a:p>
          <a:endParaRPr lang="hu-HU"/>
        </a:p>
      </dgm:t>
    </dgm:pt>
    <dgm:pt modelId="{743C5ACE-8249-495D-8D29-B89B17D1C4FF}">
      <dgm:prSet phldrT="[Szöveg]" phldr="1"/>
      <dgm:spPr/>
      <dgm:t>
        <a:bodyPr/>
        <a:lstStyle/>
        <a:p>
          <a:endParaRPr lang="hu-HU"/>
        </a:p>
      </dgm:t>
    </dgm:pt>
    <dgm:pt modelId="{35620022-0CE2-451F-BEA1-28AF19176DCB}" type="parTrans" cxnId="{300CFAB8-DEB3-4028-A2D9-630802B69C51}">
      <dgm:prSet/>
      <dgm:spPr/>
      <dgm:t>
        <a:bodyPr/>
        <a:lstStyle/>
        <a:p>
          <a:endParaRPr lang="hu-HU"/>
        </a:p>
      </dgm:t>
    </dgm:pt>
    <dgm:pt modelId="{9B1BCACC-7E84-4AB9-9557-ADC713B8159C}" type="sibTrans" cxnId="{300CFAB8-DEB3-4028-A2D9-630802B69C51}">
      <dgm:prSet/>
      <dgm:spPr/>
      <dgm:t>
        <a:bodyPr/>
        <a:lstStyle/>
        <a:p>
          <a:endParaRPr lang="hu-HU"/>
        </a:p>
      </dgm:t>
    </dgm:pt>
    <dgm:pt modelId="{3267210A-EAAD-4661-999D-C75B6029B0EA}">
      <dgm:prSet custT="1"/>
      <dgm:spPr/>
      <dgm:t>
        <a:bodyPr/>
        <a:lstStyle/>
        <a:p>
          <a:r>
            <a:rPr lang="hu-HU" sz="2000" b="1" dirty="0" smtClean="0"/>
            <a:t>Versenyképesebb vállalati, termelési és termékstruktúra kialakítása, optimalizálása,</a:t>
          </a:r>
        </a:p>
        <a:p>
          <a:endParaRPr lang="hu-HU" sz="2000" dirty="0" smtClean="0"/>
        </a:p>
        <a:p>
          <a:endParaRPr lang="hu-HU" sz="2000" dirty="0" smtClean="0"/>
        </a:p>
      </dgm:t>
    </dgm:pt>
    <dgm:pt modelId="{FE5CAC4A-D745-4F7B-BBA8-A5FD7E616158}" type="parTrans" cxnId="{E8E6EE53-EFEC-40CE-8775-FB05D99916B1}">
      <dgm:prSet/>
      <dgm:spPr/>
      <dgm:t>
        <a:bodyPr/>
        <a:lstStyle/>
        <a:p>
          <a:endParaRPr lang="hu-HU"/>
        </a:p>
      </dgm:t>
    </dgm:pt>
    <dgm:pt modelId="{9C1AADB2-B65F-4D63-A14C-08C352E98860}" type="sibTrans" cxnId="{E8E6EE53-EFEC-40CE-8775-FB05D99916B1}">
      <dgm:prSet/>
      <dgm:spPr/>
      <dgm:t>
        <a:bodyPr/>
        <a:lstStyle/>
        <a:p>
          <a:endParaRPr lang="hu-HU"/>
        </a:p>
      </dgm:t>
    </dgm:pt>
    <dgm:pt modelId="{E9BBC72B-3883-4F18-9313-12FF3F4C46AD}">
      <dgm:prSet custT="1"/>
      <dgm:spPr/>
      <dgm:t>
        <a:bodyPr/>
        <a:lstStyle/>
        <a:p>
          <a:r>
            <a:rPr lang="hu-HU" sz="2000" b="1" dirty="0" smtClean="0"/>
            <a:t>Piaci keresletre és/vagy termékpálya együttműködésre alapozott kapacitás kialakítása, bővítése,</a:t>
          </a:r>
        </a:p>
        <a:p>
          <a:endParaRPr lang="hu-HU" sz="2000" b="1" dirty="0" smtClean="0"/>
        </a:p>
        <a:p>
          <a:endParaRPr lang="hu-HU" sz="2000" dirty="0"/>
        </a:p>
      </dgm:t>
    </dgm:pt>
    <dgm:pt modelId="{3D799237-D2F5-4A6F-A0A4-6C2329A5350B}" type="parTrans" cxnId="{63EA07D1-C848-417E-B21A-C2D57B60007E}">
      <dgm:prSet/>
      <dgm:spPr/>
      <dgm:t>
        <a:bodyPr/>
        <a:lstStyle/>
        <a:p>
          <a:endParaRPr lang="hu-HU"/>
        </a:p>
      </dgm:t>
    </dgm:pt>
    <dgm:pt modelId="{FEDD35F9-A04A-4063-9070-026D75E1746A}" type="sibTrans" cxnId="{63EA07D1-C848-417E-B21A-C2D57B60007E}">
      <dgm:prSet/>
      <dgm:spPr/>
      <dgm:t>
        <a:bodyPr/>
        <a:lstStyle/>
        <a:p>
          <a:endParaRPr lang="hu-HU"/>
        </a:p>
      </dgm:t>
    </dgm:pt>
    <dgm:pt modelId="{327E8BF9-794C-43B8-92F9-35BF759B0A21}" type="pres">
      <dgm:prSet presAssocID="{66759FAC-E4AF-4927-B5EF-E688FD678EB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1680A010-20B8-486D-9869-117C930C2FE7}" type="pres">
      <dgm:prSet presAssocID="{66759FAC-E4AF-4927-B5EF-E688FD678EB4}" presName="matrix" presStyleCnt="0"/>
      <dgm:spPr/>
    </dgm:pt>
    <dgm:pt modelId="{2968B501-8CA1-49F5-8757-FBA74DC69D8F}" type="pres">
      <dgm:prSet presAssocID="{66759FAC-E4AF-4927-B5EF-E688FD678EB4}" presName="tile1" presStyleLbl="node1" presStyleIdx="0" presStyleCnt="4" custLinFactNeighborX="251" custLinFactNeighborY="0"/>
      <dgm:spPr/>
      <dgm:t>
        <a:bodyPr/>
        <a:lstStyle/>
        <a:p>
          <a:endParaRPr lang="hu-HU"/>
        </a:p>
      </dgm:t>
    </dgm:pt>
    <dgm:pt modelId="{49A30A06-5BFF-41C7-9EA5-0DE4889D6FFB}" type="pres">
      <dgm:prSet presAssocID="{66759FAC-E4AF-4927-B5EF-E688FD678EB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5F5D21-56B7-4071-A2E2-5E25774E859A}" type="pres">
      <dgm:prSet presAssocID="{66759FAC-E4AF-4927-B5EF-E688FD678EB4}" presName="tile2" presStyleLbl="node1" presStyleIdx="1" presStyleCnt="4"/>
      <dgm:spPr/>
      <dgm:t>
        <a:bodyPr/>
        <a:lstStyle/>
        <a:p>
          <a:endParaRPr lang="hu-HU"/>
        </a:p>
      </dgm:t>
    </dgm:pt>
    <dgm:pt modelId="{2E5D1188-4A2D-4A33-94D4-A7F0ED1943A7}" type="pres">
      <dgm:prSet presAssocID="{66759FAC-E4AF-4927-B5EF-E688FD678EB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9AC6C31-EBDE-4B43-B120-5B4DAE09A8A6}" type="pres">
      <dgm:prSet presAssocID="{66759FAC-E4AF-4927-B5EF-E688FD678EB4}" presName="tile3" presStyleLbl="node1" presStyleIdx="2" presStyleCnt="4"/>
      <dgm:spPr/>
      <dgm:t>
        <a:bodyPr/>
        <a:lstStyle/>
        <a:p>
          <a:endParaRPr lang="hu-HU"/>
        </a:p>
      </dgm:t>
    </dgm:pt>
    <dgm:pt modelId="{1BB93D80-2BB5-4ECF-A213-FF45FF7A6CD2}" type="pres">
      <dgm:prSet presAssocID="{66759FAC-E4AF-4927-B5EF-E688FD678EB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A172488-F1CE-4FB4-A54B-9117A27F167E}" type="pres">
      <dgm:prSet presAssocID="{66759FAC-E4AF-4927-B5EF-E688FD678EB4}" presName="tile4" presStyleLbl="node1" presStyleIdx="3" presStyleCnt="4"/>
      <dgm:spPr/>
      <dgm:t>
        <a:bodyPr/>
        <a:lstStyle/>
        <a:p>
          <a:endParaRPr lang="hu-HU"/>
        </a:p>
      </dgm:t>
    </dgm:pt>
    <dgm:pt modelId="{DB0C816B-D8CA-4CFE-94C4-2B8B19882CF6}" type="pres">
      <dgm:prSet presAssocID="{66759FAC-E4AF-4927-B5EF-E688FD678EB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77B4070-1D07-43ED-AC1D-9228EDE01F8A}" type="pres">
      <dgm:prSet presAssocID="{66759FAC-E4AF-4927-B5EF-E688FD678EB4}" presName="centerTile" presStyleLbl="fgShp" presStyleIdx="0" presStyleCnt="1" custScaleX="128332" custScaleY="140337" custLinFactNeighborX="-81665" custLinFactNeighborY="-93767">
        <dgm:presLayoutVars>
          <dgm:chMax val="0"/>
          <dgm:chPref val="0"/>
        </dgm:presLayoutVars>
      </dgm:prSet>
      <dgm:spPr/>
      <dgm:t>
        <a:bodyPr/>
        <a:lstStyle/>
        <a:p>
          <a:endParaRPr lang="hu-HU"/>
        </a:p>
      </dgm:t>
    </dgm:pt>
  </dgm:ptLst>
  <dgm:cxnLst>
    <dgm:cxn modelId="{A832F4AD-8BFD-4CF9-AF33-1AC924BCC219}" type="presOf" srcId="{66759FAC-E4AF-4927-B5EF-E688FD678EB4}" destId="{327E8BF9-794C-43B8-92F9-35BF759B0A21}" srcOrd="0" destOrd="0" presId="urn:microsoft.com/office/officeart/2005/8/layout/matrix1"/>
    <dgm:cxn modelId="{E8E6EE53-EFEC-40CE-8775-FB05D99916B1}" srcId="{DC21B7F6-187F-4E76-876C-21A41AA11AE3}" destId="{3267210A-EAAD-4661-999D-C75B6029B0EA}" srcOrd="3" destOrd="0" parTransId="{FE5CAC4A-D745-4F7B-BBA8-A5FD7E616158}" sibTransId="{9C1AADB2-B65F-4D63-A14C-08C352E98860}"/>
    <dgm:cxn modelId="{1A9FAF64-44F7-437E-89DB-FBDDAA1E430E}" type="presOf" srcId="{DC21B7F6-187F-4E76-876C-21A41AA11AE3}" destId="{177B4070-1D07-43ED-AC1D-9228EDE01F8A}" srcOrd="0" destOrd="0" presId="urn:microsoft.com/office/officeart/2005/8/layout/matrix1"/>
    <dgm:cxn modelId="{E235C61B-D18C-4A14-85C1-C2CF5D55E49A}" type="presOf" srcId="{2A0A1F37-27B9-48EE-8024-7139C038C923}" destId="{155F5D21-56B7-4071-A2E2-5E25774E859A}" srcOrd="0" destOrd="0" presId="urn:microsoft.com/office/officeart/2005/8/layout/matrix1"/>
    <dgm:cxn modelId="{8403F9B5-4DFD-4861-AE1C-5D73D896CD30}" srcId="{66759FAC-E4AF-4927-B5EF-E688FD678EB4}" destId="{DC21B7F6-187F-4E76-876C-21A41AA11AE3}" srcOrd="0" destOrd="0" parTransId="{F2E64D33-99EE-4358-BD1A-D849F39313B6}" sibTransId="{9D1195C4-5E6E-49B7-8174-804D07F11486}"/>
    <dgm:cxn modelId="{933E33BA-0DC5-45F2-8F8C-2870F2E1640B}" type="presOf" srcId="{3267210A-EAAD-4661-999D-C75B6029B0EA}" destId="{DB0C816B-D8CA-4CFE-94C4-2B8B19882CF6}" srcOrd="1" destOrd="0" presId="urn:microsoft.com/office/officeart/2005/8/layout/matrix1"/>
    <dgm:cxn modelId="{D4246E1A-12DE-4C44-B83F-3A1D18D8F303}" srcId="{DC21B7F6-187F-4E76-876C-21A41AA11AE3}" destId="{2A0A1F37-27B9-48EE-8024-7139C038C923}" srcOrd="1" destOrd="0" parTransId="{967E89D2-8A39-48F3-AC11-394C1A0D711D}" sibTransId="{52DB0C7D-65F3-4412-BEBB-A3BADB9CA795}"/>
    <dgm:cxn modelId="{75EE51A5-A411-4915-8C15-E796B71883DD}" srcId="{DC21B7F6-187F-4E76-876C-21A41AA11AE3}" destId="{03DA8CED-B034-461F-A18E-B440B7722311}" srcOrd="0" destOrd="0" parTransId="{8FD97E50-3FF8-4A94-BB62-27B86F17A5B7}" sibTransId="{ED312F69-0BB4-44BD-B9F5-6C81DB002983}"/>
    <dgm:cxn modelId="{A39A9C4D-11B3-4697-8ECA-AACD6E44737C}" type="presOf" srcId="{03DA8CED-B034-461F-A18E-B440B7722311}" destId="{2968B501-8CA1-49F5-8757-FBA74DC69D8F}" srcOrd="0" destOrd="0" presId="urn:microsoft.com/office/officeart/2005/8/layout/matrix1"/>
    <dgm:cxn modelId="{BACF9F6C-E1F4-4E68-841A-65BA4B8E2DDD}" type="presOf" srcId="{E9BBC72B-3883-4F18-9313-12FF3F4C46AD}" destId="{1BB93D80-2BB5-4ECF-A213-FF45FF7A6CD2}" srcOrd="1" destOrd="0" presId="urn:microsoft.com/office/officeart/2005/8/layout/matrix1"/>
    <dgm:cxn modelId="{4CB6C281-4A8A-41F2-93DC-46AECEF832DB}" srcId="{DC21B7F6-187F-4E76-876C-21A41AA11AE3}" destId="{96F61564-5B8D-4EC4-9131-A80EAA1C8416}" srcOrd="4" destOrd="0" parTransId="{077E2280-2748-4321-8B49-9D2C07275762}" sibTransId="{376210E5-F740-4FFB-AEB1-28229344B4B5}"/>
    <dgm:cxn modelId="{16112A0D-6424-4EA5-A783-C05E1BACCA9F}" type="presOf" srcId="{2A0A1F37-27B9-48EE-8024-7139C038C923}" destId="{2E5D1188-4A2D-4A33-94D4-A7F0ED1943A7}" srcOrd="1" destOrd="0" presId="urn:microsoft.com/office/officeart/2005/8/layout/matrix1"/>
    <dgm:cxn modelId="{300CFAB8-DEB3-4028-A2D9-630802B69C51}" srcId="{DC21B7F6-187F-4E76-876C-21A41AA11AE3}" destId="{743C5ACE-8249-495D-8D29-B89B17D1C4FF}" srcOrd="5" destOrd="0" parTransId="{35620022-0CE2-451F-BEA1-28AF19176DCB}" sibTransId="{9B1BCACC-7E84-4AB9-9557-ADC713B8159C}"/>
    <dgm:cxn modelId="{63EA07D1-C848-417E-B21A-C2D57B60007E}" srcId="{DC21B7F6-187F-4E76-876C-21A41AA11AE3}" destId="{E9BBC72B-3883-4F18-9313-12FF3F4C46AD}" srcOrd="2" destOrd="0" parTransId="{3D799237-D2F5-4A6F-A0A4-6C2329A5350B}" sibTransId="{FEDD35F9-A04A-4063-9070-026D75E1746A}"/>
    <dgm:cxn modelId="{4C1B1719-4EE9-4220-A5BD-C1DDBA277306}" type="presOf" srcId="{E9BBC72B-3883-4F18-9313-12FF3F4C46AD}" destId="{C9AC6C31-EBDE-4B43-B120-5B4DAE09A8A6}" srcOrd="0" destOrd="0" presId="urn:microsoft.com/office/officeart/2005/8/layout/matrix1"/>
    <dgm:cxn modelId="{0B46E07B-ED92-46B3-8544-07C5A64DC8C5}" type="presOf" srcId="{3267210A-EAAD-4661-999D-C75B6029B0EA}" destId="{EA172488-F1CE-4FB4-A54B-9117A27F167E}" srcOrd="0" destOrd="0" presId="urn:microsoft.com/office/officeart/2005/8/layout/matrix1"/>
    <dgm:cxn modelId="{7476FCB6-6F2F-42AA-B10C-85B67C44923C}" type="presOf" srcId="{03DA8CED-B034-461F-A18E-B440B7722311}" destId="{49A30A06-5BFF-41C7-9EA5-0DE4889D6FFB}" srcOrd="1" destOrd="0" presId="urn:microsoft.com/office/officeart/2005/8/layout/matrix1"/>
    <dgm:cxn modelId="{99820C2F-2B43-4FA0-BCE0-13A65E6FA76C}" type="presParOf" srcId="{327E8BF9-794C-43B8-92F9-35BF759B0A21}" destId="{1680A010-20B8-486D-9869-117C930C2FE7}" srcOrd="0" destOrd="0" presId="urn:microsoft.com/office/officeart/2005/8/layout/matrix1"/>
    <dgm:cxn modelId="{0350A540-6427-4E13-9BF4-951860D357EE}" type="presParOf" srcId="{1680A010-20B8-486D-9869-117C930C2FE7}" destId="{2968B501-8CA1-49F5-8757-FBA74DC69D8F}" srcOrd="0" destOrd="0" presId="urn:microsoft.com/office/officeart/2005/8/layout/matrix1"/>
    <dgm:cxn modelId="{8D7EFDB4-47EA-4461-9E7E-D2389E86BC9D}" type="presParOf" srcId="{1680A010-20B8-486D-9869-117C930C2FE7}" destId="{49A30A06-5BFF-41C7-9EA5-0DE4889D6FFB}" srcOrd="1" destOrd="0" presId="urn:microsoft.com/office/officeart/2005/8/layout/matrix1"/>
    <dgm:cxn modelId="{2BB373FF-3084-4016-94D7-5744968C04C4}" type="presParOf" srcId="{1680A010-20B8-486D-9869-117C930C2FE7}" destId="{155F5D21-56B7-4071-A2E2-5E25774E859A}" srcOrd="2" destOrd="0" presId="urn:microsoft.com/office/officeart/2005/8/layout/matrix1"/>
    <dgm:cxn modelId="{D4DC3BB7-6E32-451B-B931-69DC48D1736B}" type="presParOf" srcId="{1680A010-20B8-486D-9869-117C930C2FE7}" destId="{2E5D1188-4A2D-4A33-94D4-A7F0ED1943A7}" srcOrd="3" destOrd="0" presId="urn:microsoft.com/office/officeart/2005/8/layout/matrix1"/>
    <dgm:cxn modelId="{4F289D88-60BC-475B-9E44-9840964A73C6}" type="presParOf" srcId="{1680A010-20B8-486D-9869-117C930C2FE7}" destId="{C9AC6C31-EBDE-4B43-B120-5B4DAE09A8A6}" srcOrd="4" destOrd="0" presId="urn:microsoft.com/office/officeart/2005/8/layout/matrix1"/>
    <dgm:cxn modelId="{7175F559-9DE6-4FB2-833B-675148CA04B4}" type="presParOf" srcId="{1680A010-20B8-486D-9869-117C930C2FE7}" destId="{1BB93D80-2BB5-4ECF-A213-FF45FF7A6CD2}" srcOrd="5" destOrd="0" presId="urn:microsoft.com/office/officeart/2005/8/layout/matrix1"/>
    <dgm:cxn modelId="{8CC8880B-5E7D-4565-8B5E-C400D370B024}" type="presParOf" srcId="{1680A010-20B8-486D-9869-117C930C2FE7}" destId="{EA172488-F1CE-4FB4-A54B-9117A27F167E}" srcOrd="6" destOrd="0" presId="urn:microsoft.com/office/officeart/2005/8/layout/matrix1"/>
    <dgm:cxn modelId="{A1603992-E1C9-4445-8747-32D80C4E7B94}" type="presParOf" srcId="{1680A010-20B8-486D-9869-117C930C2FE7}" destId="{DB0C816B-D8CA-4CFE-94C4-2B8B19882CF6}" srcOrd="7" destOrd="0" presId="urn:microsoft.com/office/officeart/2005/8/layout/matrix1"/>
    <dgm:cxn modelId="{A4316A4F-C67A-4B91-BF22-8837C97E41AB}" type="presParOf" srcId="{327E8BF9-794C-43B8-92F9-35BF759B0A21}" destId="{177B4070-1D07-43ED-AC1D-9228EDE01F8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75F1EF-BCFE-44FF-A2E9-9E1BB0BDA0D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6BB031A-7D6D-45D5-95D5-97748D7A9D62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u-HU" dirty="0" smtClean="0"/>
            <a:t>Támogatható tevékenységek:</a:t>
          </a:r>
          <a:endParaRPr lang="hu-HU" dirty="0"/>
        </a:p>
      </dgm:t>
    </dgm:pt>
    <dgm:pt modelId="{5CC18477-9DA8-4328-93FD-5C4F1DE153E8}" type="parTrans" cxnId="{11E5F1DE-9391-4C18-90D9-E23C31DB3D66}">
      <dgm:prSet/>
      <dgm:spPr/>
      <dgm:t>
        <a:bodyPr/>
        <a:lstStyle/>
        <a:p>
          <a:endParaRPr lang="hu-HU"/>
        </a:p>
      </dgm:t>
    </dgm:pt>
    <dgm:pt modelId="{86AA218A-90A5-42FF-9B01-B1BC9A1556B7}" type="sibTrans" cxnId="{11E5F1DE-9391-4C18-90D9-E23C31DB3D66}">
      <dgm:prSet/>
      <dgm:spPr/>
      <dgm:t>
        <a:bodyPr/>
        <a:lstStyle/>
        <a:p>
          <a:endParaRPr lang="hu-HU"/>
        </a:p>
      </dgm:t>
    </dgm:pt>
    <dgm:pt modelId="{32C6CE9A-BDE5-4E40-A416-C80A19C7BA11}">
      <dgm:prSet custT="1"/>
      <dgm:spPr/>
      <dgm:t>
        <a:bodyPr/>
        <a:lstStyle/>
        <a:p>
          <a:pPr rtl="0"/>
          <a:r>
            <a:rPr lang="hu-HU" sz="1600" dirty="0" smtClean="0"/>
            <a:t>Termeléshez kapcsolódó új eszközök, gépek beszerzése,</a:t>
          </a:r>
          <a:endParaRPr lang="hu-HU" sz="1600" dirty="0"/>
        </a:p>
      </dgm:t>
    </dgm:pt>
    <dgm:pt modelId="{D15A6BD8-E1CE-44C6-AAFB-D7C0B3570828}" type="parTrans" cxnId="{9BA8827E-C25E-4C35-BEA2-3C54817B38B9}">
      <dgm:prSet/>
      <dgm:spPr/>
      <dgm:t>
        <a:bodyPr/>
        <a:lstStyle/>
        <a:p>
          <a:endParaRPr lang="hu-HU"/>
        </a:p>
      </dgm:t>
    </dgm:pt>
    <dgm:pt modelId="{AAB5AFBD-B72B-409B-A619-238755E7A422}" type="sibTrans" cxnId="{9BA8827E-C25E-4C35-BEA2-3C54817B38B9}">
      <dgm:prSet/>
      <dgm:spPr/>
      <dgm:t>
        <a:bodyPr/>
        <a:lstStyle/>
        <a:p>
          <a:endParaRPr lang="hu-HU"/>
        </a:p>
      </dgm:t>
    </dgm:pt>
    <dgm:pt modelId="{2C27EC41-4524-4367-8EA0-3576E85037FE}">
      <dgm:prSet custT="1"/>
      <dgm:spPr/>
      <dgm:t>
        <a:bodyPr/>
        <a:lstStyle/>
        <a:p>
          <a:pPr rtl="0"/>
          <a:r>
            <a:rPr lang="hu-HU" sz="1600" dirty="0" smtClean="0"/>
            <a:t>Anyagmozgatáshoz/raktározáshoz/csomagoláshoz kapcsolódó új eszközök beszerzése,</a:t>
          </a:r>
          <a:endParaRPr lang="hu-HU" sz="1600" dirty="0"/>
        </a:p>
      </dgm:t>
    </dgm:pt>
    <dgm:pt modelId="{355C20CF-C7F7-4484-A076-9A7FB9DA325D}" type="parTrans" cxnId="{48EBD093-2C18-4A87-97B7-08436A186622}">
      <dgm:prSet/>
      <dgm:spPr/>
      <dgm:t>
        <a:bodyPr/>
        <a:lstStyle/>
        <a:p>
          <a:endParaRPr lang="hu-HU"/>
        </a:p>
      </dgm:t>
    </dgm:pt>
    <dgm:pt modelId="{BF919389-04A9-417B-8C63-534C6CAF0897}" type="sibTrans" cxnId="{48EBD093-2C18-4A87-97B7-08436A186622}">
      <dgm:prSet/>
      <dgm:spPr/>
      <dgm:t>
        <a:bodyPr/>
        <a:lstStyle/>
        <a:p>
          <a:endParaRPr lang="hu-HU"/>
        </a:p>
      </dgm:t>
    </dgm:pt>
    <dgm:pt modelId="{FCBEF0B7-1DBD-4DF5-AB83-8E2EBB0D1954}">
      <dgm:prSet custT="1"/>
      <dgm:spPr/>
      <dgm:t>
        <a:bodyPr/>
        <a:lstStyle/>
        <a:p>
          <a:pPr rtl="0"/>
          <a:r>
            <a:rPr lang="hu-HU" sz="1600" dirty="0" smtClean="0"/>
            <a:t>A vállalati infokommunikációs rendszerekhez kapcsolódó informatikai eszközök/szoftverek beszerzése,</a:t>
          </a:r>
          <a:endParaRPr lang="hu-HU" sz="1600" dirty="0"/>
        </a:p>
      </dgm:t>
    </dgm:pt>
    <dgm:pt modelId="{0883A03E-33BA-42CB-901C-7C17D5726A6C}" type="parTrans" cxnId="{A77DD34F-8BE3-49CE-970A-6EB6971C9515}">
      <dgm:prSet/>
      <dgm:spPr/>
      <dgm:t>
        <a:bodyPr/>
        <a:lstStyle/>
        <a:p>
          <a:endParaRPr lang="hu-HU"/>
        </a:p>
      </dgm:t>
    </dgm:pt>
    <dgm:pt modelId="{DFDEBB16-D860-45A9-8D97-B01670B49664}" type="sibTrans" cxnId="{A77DD34F-8BE3-49CE-970A-6EB6971C9515}">
      <dgm:prSet/>
      <dgm:spPr/>
      <dgm:t>
        <a:bodyPr/>
        <a:lstStyle/>
        <a:p>
          <a:endParaRPr lang="hu-HU"/>
        </a:p>
      </dgm:t>
    </dgm:pt>
    <dgm:pt modelId="{2ABD3C81-B077-4C21-B064-8F8F9B0F9934}">
      <dgm:prSet custT="1"/>
      <dgm:spPr/>
      <dgm:t>
        <a:bodyPr/>
        <a:lstStyle/>
        <a:p>
          <a:pPr rtl="0"/>
          <a:r>
            <a:rPr lang="hu-HU" sz="1600" dirty="0" smtClean="0"/>
            <a:t>Célterülethez tartozó tevékenységet szolgáló épületek,építmények kivitelezése.</a:t>
          </a:r>
          <a:endParaRPr lang="hu-HU" sz="1600" dirty="0"/>
        </a:p>
      </dgm:t>
    </dgm:pt>
    <dgm:pt modelId="{784B7A52-B7A7-4D95-AE7C-C46AB96B8D76}" type="parTrans" cxnId="{70B900DE-A324-4E3E-B088-564ECF1417C0}">
      <dgm:prSet/>
      <dgm:spPr/>
      <dgm:t>
        <a:bodyPr/>
        <a:lstStyle/>
        <a:p>
          <a:endParaRPr lang="hu-HU"/>
        </a:p>
      </dgm:t>
    </dgm:pt>
    <dgm:pt modelId="{1C9C9A07-EABE-49C4-BE66-472AB96C63B7}" type="sibTrans" cxnId="{70B900DE-A324-4E3E-B088-564ECF1417C0}">
      <dgm:prSet/>
      <dgm:spPr/>
      <dgm:t>
        <a:bodyPr/>
        <a:lstStyle/>
        <a:p>
          <a:endParaRPr lang="hu-HU"/>
        </a:p>
      </dgm:t>
    </dgm:pt>
    <dgm:pt modelId="{119160A5-0289-4EA3-89E8-968410DDDCB1}" type="pres">
      <dgm:prSet presAssocID="{8375F1EF-BCFE-44FF-A2E9-9E1BB0BDA0D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61D4DCAF-02CB-402F-B03B-2472C15EA627}" type="pres">
      <dgm:prSet presAssocID="{16BB031A-7D6D-45D5-95D5-97748D7A9D62}" presName="circle1" presStyleLbl="node1" presStyleIdx="0" presStyleCn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</dgm:pt>
    <dgm:pt modelId="{ABC51F27-F7AB-4ED1-AE7C-A2B1EB5F29DC}" type="pres">
      <dgm:prSet presAssocID="{16BB031A-7D6D-45D5-95D5-97748D7A9D62}" presName="space" presStyleCnt="0"/>
      <dgm:spPr/>
    </dgm:pt>
    <dgm:pt modelId="{D5D0C28B-0012-479C-BAEB-B5798288F19D}" type="pres">
      <dgm:prSet presAssocID="{16BB031A-7D6D-45D5-95D5-97748D7A9D62}" presName="rect1" presStyleLbl="alignAcc1" presStyleIdx="0" presStyleCnt="1" custLinFactNeighborX="-166"/>
      <dgm:spPr/>
      <dgm:t>
        <a:bodyPr/>
        <a:lstStyle/>
        <a:p>
          <a:endParaRPr lang="hu-HU"/>
        </a:p>
      </dgm:t>
    </dgm:pt>
    <dgm:pt modelId="{879253DA-7C14-4718-89F9-CAB3F62DB18D}" type="pres">
      <dgm:prSet presAssocID="{16BB031A-7D6D-45D5-95D5-97748D7A9D62}" presName="rect1ParTx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DFCB6E9-76A2-4FFE-A4B8-3E0C27BB92E4}" type="pres">
      <dgm:prSet presAssocID="{16BB031A-7D6D-45D5-95D5-97748D7A9D62}" presName="rect1Ch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11E5F1DE-9391-4C18-90D9-E23C31DB3D66}" srcId="{8375F1EF-BCFE-44FF-A2E9-9E1BB0BDA0DA}" destId="{16BB031A-7D6D-45D5-95D5-97748D7A9D62}" srcOrd="0" destOrd="0" parTransId="{5CC18477-9DA8-4328-93FD-5C4F1DE153E8}" sibTransId="{86AA218A-90A5-42FF-9B01-B1BC9A1556B7}"/>
    <dgm:cxn modelId="{A77DD34F-8BE3-49CE-970A-6EB6971C9515}" srcId="{16BB031A-7D6D-45D5-95D5-97748D7A9D62}" destId="{FCBEF0B7-1DBD-4DF5-AB83-8E2EBB0D1954}" srcOrd="2" destOrd="0" parTransId="{0883A03E-33BA-42CB-901C-7C17D5726A6C}" sibTransId="{DFDEBB16-D860-45A9-8D97-B01670B49664}"/>
    <dgm:cxn modelId="{70B900DE-A324-4E3E-B088-564ECF1417C0}" srcId="{16BB031A-7D6D-45D5-95D5-97748D7A9D62}" destId="{2ABD3C81-B077-4C21-B064-8F8F9B0F9934}" srcOrd="3" destOrd="0" parTransId="{784B7A52-B7A7-4D95-AE7C-C46AB96B8D76}" sibTransId="{1C9C9A07-EABE-49C4-BE66-472AB96C63B7}"/>
    <dgm:cxn modelId="{48EBD093-2C18-4A87-97B7-08436A186622}" srcId="{16BB031A-7D6D-45D5-95D5-97748D7A9D62}" destId="{2C27EC41-4524-4367-8EA0-3576E85037FE}" srcOrd="1" destOrd="0" parTransId="{355C20CF-C7F7-4484-A076-9A7FB9DA325D}" sibTransId="{BF919389-04A9-417B-8C63-534C6CAF0897}"/>
    <dgm:cxn modelId="{0FA14819-13AC-4F13-9B35-BFBF920482BA}" type="presOf" srcId="{8375F1EF-BCFE-44FF-A2E9-9E1BB0BDA0DA}" destId="{119160A5-0289-4EA3-89E8-968410DDDCB1}" srcOrd="0" destOrd="0" presId="urn:microsoft.com/office/officeart/2005/8/layout/target3"/>
    <dgm:cxn modelId="{018BABDD-3735-490D-8922-744A52D8A6C2}" type="presOf" srcId="{16BB031A-7D6D-45D5-95D5-97748D7A9D62}" destId="{D5D0C28B-0012-479C-BAEB-B5798288F19D}" srcOrd="0" destOrd="0" presId="urn:microsoft.com/office/officeart/2005/8/layout/target3"/>
    <dgm:cxn modelId="{DB6B6C1D-5136-48AA-9ED3-797F3A18E136}" type="presOf" srcId="{16BB031A-7D6D-45D5-95D5-97748D7A9D62}" destId="{879253DA-7C14-4718-89F9-CAB3F62DB18D}" srcOrd="1" destOrd="0" presId="urn:microsoft.com/office/officeart/2005/8/layout/target3"/>
    <dgm:cxn modelId="{9BA8827E-C25E-4C35-BEA2-3C54817B38B9}" srcId="{16BB031A-7D6D-45D5-95D5-97748D7A9D62}" destId="{32C6CE9A-BDE5-4E40-A416-C80A19C7BA11}" srcOrd="0" destOrd="0" parTransId="{D15A6BD8-E1CE-44C6-AAFB-D7C0B3570828}" sibTransId="{AAB5AFBD-B72B-409B-A619-238755E7A422}"/>
    <dgm:cxn modelId="{6055E672-159C-4897-AA02-05BBEA1D8F04}" type="presOf" srcId="{2ABD3C81-B077-4C21-B064-8F8F9B0F9934}" destId="{9DFCB6E9-76A2-4FFE-A4B8-3E0C27BB92E4}" srcOrd="0" destOrd="3" presId="urn:microsoft.com/office/officeart/2005/8/layout/target3"/>
    <dgm:cxn modelId="{332F4B58-BC61-4F5B-B027-604BCB2B504D}" type="presOf" srcId="{FCBEF0B7-1DBD-4DF5-AB83-8E2EBB0D1954}" destId="{9DFCB6E9-76A2-4FFE-A4B8-3E0C27BB92E4}" srcOrd="0" destOrd="2" presId="urn:microsoft.com/office/officeart/2005/8/layout/target3"/>
    <dgm:cxn modelId="{D6D04208-2511-4FDE-ACB4-A451FBA71629}" type="presOf" srcId="{32C6CE9A-BDE5-4E40-A416-C80A19C7BA11}" destId="{9DFCB6E9-76A2-4FFE-A4B8-3E0C27BB92E4}" srcOrd="0" destOrd="0" presId="urn:microsoft.com/office/officeart/2005/8/layout/target3"/>
    <dgm:cxn modelId="{F5CA97A9-1275-4B18-9DF8-CF67A2230D8F}" type="presOf" srcId="{2C27EC41-4524-4367-8EA0-3576E85037FE}" destId="{9DFCB6E9-76A2-4FFE-A4B8-3E0C27BB92E4}" srcOrd="0" destOrd="1" presId="urn:microsoft.com/office/officeart/2005/8/layout/target3"/>
    <dgm:cxn modelId="{35BAE668-2CC1-45E5-B519-2DB897A2AD08}" type="presParOf" srcId="{119160A5-0289-4EA3-89E8-968410DDDCB1}" destId="{61D4DCAF-02CB-402F-B03B-2472C15EA627}" srcOrd="0" destOrd="0" presId="urn:microsoft.com/office/officeart/2005/8/layout/target3"/>
    <dgm:cxn modelId="{91F873C4-386F-4B10-B3C7-00C0193C1BF9}" type="presParOf" srcId="{119160A5-0289-4EA3-89E8-968410DDDCB1}" destId="{ABC51F27-F7AB-4ED1-AE7C-A2B1EB5F29DC}" srcOrd="1" destOrd="0" presId="urn:microsoft.com/office/officeart/2005/8/layout/target3"/>
    <dgm:cxn modelId="{842C7E6C-A1D0-4459-878B-1AC5E4A66BE8}" type="presParOf" srcId="{119160A5-0289-4EA3-89E8-968410DDDCB1}" destId="{D5D0C28B-0012-479C-BAEB-B5798288F19D}" srcOrd="2" destOrd="0" presId="urn:microsoft.com/office/officeart/2005/8/layout/target3"/>
    <dgm:cxn modelId="{5C66E2C0-00B7-4A64-A1DF-432ECE367CC7}" type="presParOf" srcId="{119160A5-0289-4EA3-89E8-968410DDDCB1}" destId="{879253DA-7C14-4718-89F9-CAB3F62DB18D}" srcOrd="3" destOrd="0" presId="urn:microsoft.com/office/officeart/2005/8/layout/target3"/>
    <dgm:cxn modelId="{E50E49BF-A131-469D-9F4F-55EEB1E32AE0}" type="presParOf" srcId="{119160A5-0289-4EA3-89E8-968410DDDCB1}" destId="{9DFCB6E9-76A2-4FFE-A4B8-3E0C27BB92E4}" srcOrd="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341F3F-75C1-44C2-A06A-CE3285A9FD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8FB879E-9102-473D-899C-9558A67AFFE2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hu-HU" sz="2000" dirty="0" smtClean="0"/>
            <a:t>Borászati termékek előállítására, kiszerelésére és tárolására vonatkozó támogatható tevékenységek:</a:t>
          </a:r>
          <a:endParaRPr lang="hu-HU" sz="2000" dirty="0"/>
        </a:p>
      </dgm:t>
    </dgm:pt>
    <dgm:pt modelId="{8127D10B-831F-48EB-B283-4D52266C41FC}" type="parTrans" cxnId="{03B193D6-9975-4695-8050-347532A106B5}">
      <dgm:prSet/>
      <dgm:spPr/>
      <dgm:t>
        <a:bodyPr/>
        <a:lstStyle/>
        <a:p>
          <a:endParaRPr lang="hu-HU"/>
        </a:p>
      </dgm:t>
    </dgm:pt>
    <dgm:pt modelId="{FA4FF305-1740-456B-81F1-22BF581322B5}" type="sibTrans" cxnId="{03B193D6-9975-4695-8050-347532A106B5}">
      <dgm:prSet/>
      <dgm:spPr/>
      <dgm:t>
        <a:bodyPr/>
        <a:lstStyle/>
        <a:p>
          <a:endParaRPr lang="hu-HU"/>
        </a:p>
      </dgm:t>
    </dgm:pt>
    <dgm:pt modelId="{0B4D2D26-FEA2-461B-8AA7-5D9A566145AF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hu-HU" dirty="0" smtClean="0"/>
            <a:t>szőlőfeldolgozáshoz, mustkezeléshez, borkészítéshez, borkezeléshez és kiszereléshez kapcsolódó új eszközök, gépek beszerzése,</a:t>
          </a:r>
          <a:endParaRPr lang="hu-HU" dirty="0"/>
        </a:p>
      </dgm:t>
    </dgm:pt>
    <dgm:pt modelId="{58CA78FF-FF43-44FD-81F5-6BB40146946E}" type="parTrans" cxnId="{20846F8A-542E-4C93-B528-4CE6DCB72F39}">
      <dgm:prSet/>
      <dgm:spPr/>
      <dgm:t>
        <a:bodyPr/>
        <a:lstStyle/>
        <a:p>
          <a:endParaRPr lang="hu-HU"/>
        </a:p>
      </dgm:t>
    </dgm:pt>
    <dgm:pt modelId="{CAC42D52-6EC4-4B94-9161-7AD0729E2D96}" type="sibTrans" cxnId="{20846F8A-542E-4C93-B528-4CE6DCB72F39}">
      <dgm:prSet/>
      <dgm:spPr/>
      <dgm:t>
        <a:bodyPr/>
        <a:lstStyle/>
        <a:p>
          <a:endParaRPr lang="hu-HU"/>
        </a:p>
      </dgm:t>
    </dgm:pt>
    <dgm:pt modelId="{D00294A8-A0E5-486F-B119-70FF2F79BB2A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hu-HU" dirty="0" smtClean="0"/>
            <a:t>célterülethez tartozó tevékenységeket szolgáló épületek, építmények létesítése,</a:t>
          </a:r>
          <a:endParaRPr lang="hu-HU" dirty="0"/>
        </a:p>
      </dgm:t>
    </dgm:pt>
    <dgm:pt modelId="{5916533E-79D7-4BCC-AAE0-DE8FCA9C52F8}" type="parTrans" cxnId="{B2035039-3291-4E2F-805B-EFA1F86AE5D2}">
      <dgm:prSet/>
      <dgm:spPr/>
      <dgm:t>
        <a:bodyPr/>
        <a:lstStyle/>
        <a:p>
          <a:endParaRPr lang="hu-HU"/>
        </a:p>
      </dgm:t>
    </dgm:pt>
    <dgm:pt modelId="{F2BFFE50-EF22-4457-95D1-5003C2B1C241}" type="sibTrans" cxnId="{B2035039-3291-4E2F-805B-EFA1F86AE5D2}">
      <dgm:prSet/>
      <dgm:spPr/>
      <dgm:t>
        <a:bodyPr/>
        <a:lstStyle/>
        <a:p>
          <a:endParaRPr lang="hu-HU"/>
        </a:p>
      </dgm:t>
    </dgm:pt>
    <dgm:pt modelId="{246F2536-1BDA-41B0-8065-88824511093C}" type="pres">
      <dgm:prSet presAssocID="{10341F3F-75C1-44C2-A06A-CE3285A9FD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D128FAF5-1FC0-4AE8-8A91-9758458319FB}" type="pres">
      <dgm:prSet presAssocID="{28FB879E-9102-473D-899C-9558A67AFFE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E1EDA44-1339-4AC9-AAC5-A71B2A8A2E4D}" type="pres">
      <dgm:prSet presAssocID="{FA4FF305-1740-456B-81F1-22BF581322B5}" presName="spacer" presStyleCnt="0"/>
      <dgm:spPr/>
    </dgm:pt>
    <dgm:pt modelId="{17239A89-5DC6-4018-B158-521CCF5DA466}" type="pres">
      <dgm:prSet presAssocID="{0B4D2D26-FEA2-461B-8AA7-5D9A566145AF}" presName="parentText" presStyleLbl="node1" presStyleIdx="1" presStyleCnt="3" custScaleX="89727" custScaleY="94129" custLinFactNeighborX="-5136" custLinFactNeighborY="-4546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BC4AC4B-5345-4807-AEFE-DEE4150C9C52}" type="pres">
      <dgm:prSet presAssocID="{CAC42D52-6EC4-4B94-9161-7AD0729E2D96}" presName="spacer" presStyleCnt="0"/>
      <dgm:spPr/>
    </dgm:pt>
    <dgm:pt modelId="{7E260539-20F6-467D-A098-B85D4DBEBAB1}" type="pres">
      <dgm:prSet presAssocID="{D00294A8-A0E5-486F-B119-70FF2F79BB2A}" presName="parentText" presStyleLbl="node1" presStyleIdx="2" presStyleCnt="3" custScaleX="82026" custScaleY="86922" custLinFactNeighborX="-18118" custLinFactNeighborY="-4248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2035039-3291-4E2F-805B-EFA1F86AE5D2}" srcId="{10341F3F-75C1-44C2-A06A-CE3285A9FDC7}" destId="{D00294A8-A0E5-486F-B119-70FF2F79BB2A}" srcOrd="2" destOrd="0" parTransId="{5916533E-79D7-4BCC-AAE0-DE8FCA9C52F8}" sibTransId="{F2BFFE50-EF22-4457-95D1-5003C2B1C241}"/>
    <dgm:cxn modelId="{DE8B1854-33E4-47B5-ACC3-88ECCB941693}" type="presOf" srcId="{0B4D2D26-FEA2-461B-8AA7-5D9A566145AF}" destId="{17239A89-5DC6-4018-B158-521CCF5DA466}" srcOrd="0" destOrd="0" presId="urn:microsoft.com/office/officeart/2005/8/layout/vList2"/>
    <dgm:cxn modelId="{1E58B4BD-F828-4600-B5D5-0D1CC58B05E5}" type="presOf" srcId="{28FB879E-9102-473D-899C-9558A67AFFE2}" destId="{D128FAF5-1FC0-4AE8-8A91-9758458319FB}" srcOrd="0" destOrd="0" presId="urn:microsoft.com/office/officeart/2005/8/layout/vList2"/>
    <dgm:cxn modelId="{20846F8A-542E-4C93-B528-4CE6DCB72F39}" srcId="{10341F3F-75C1-44C2-A06A-CE3285A9FDC7}" destId="{0B4D2D26-FEA2-461B-8AA7-5D9A566145AF}" srcOrd="1" destOrd="0" parTransId="{58CA78FF-FF43-44FD-81F5-6BB40146946E}" sibTransId="{CAC42D52-6EC4-4B94-9161-7AD0729E2D96}"/>
    <dgm:cxn modelId="{6C160F0F-A997-48A5-88CE-6E68F35B789B}" type="presOf" srcId="{10341F3F-75C1-44C2-A06A-CE3285A9FDC7}" destId="{246F2536-1BDA-41B0-8065-88824511093C}" srcOrd="0" destOrd="0" presId="urn:microsoft.com/office/officeart/2005/8/layout/vList2"/>
    <dgm:cxn modelId="{03B193D6-9975-4695-8050-347532A106B5}" srcId="{10341F3F-75C1-44C2-A06A-CE3285A9FDC7}" destId="{28FB879E-9102-473D-899C-9558A67AFFE2}" srcOrd="0" destOrd="0" parTransId="{8127D10B-831F-48EB-B283-4D52266C41FC}" sibTransId="{FA4FF305-1740-456B-81F1-22BF581322B5}"/>
    <dgm:cxn modelId="{1DD810BA-4025-4DFC-A442-48A2E126F8B7}" type="presOf" srcId="{D00294A8-A0E5-486F-B119-70FF2F79BB2A}" destId="{7E260539-20F6-467D-A098-B85D4DBEBAB1}" srcOrd="0" destOrd="0" presId="urn:microsoft.com/office/officeart/2005/8/layout/vList2"/>
    <dgm:cxn modelId="{0071FE05-85CC-4F40-8E2A-1FC7D744C462}" type="presParOf" srcId="{246F2536-1BDA-41B0-8065-88824511093C}" destId="{D128FAF5-1FC0-4AE8-8A91-9758458319FB}" srcOrd="0" destOrd="0" presId="urn:microsoft.com/office/officeart/2005/8/layout/vList2"/>
    <dgm:cxn modelId="{007ACB37-ABE0-4076-BAAE-2FE97E860BE9}" type="presParOf" srcId="{246F2536-1BDA-41B0-8065-88824511093C}" destId="{EE1EDA44-1339-4AC9-AAC5-A71B2A8A2E4D}" srcOrd="1" destOrd="0" presId="urn:microsoft.com/office/officeart/2005/8/layout/vList2"/>
    <dgm:cxn modelId="{22403E88-533A-4BF8-8BA4-DE497F53897A}" type="presParOf" srcId="{246F2536-1BDA-41B0-8065-88824511093C}" destId="{17239A89-5DC6-4018-B158-521CCF5DA466}" srcOrd="2" destOrd="0" presId="urn:microsoft.com/office/officeart/2005/8/layout/vList2"/>
    <dgm:cxn modelId="{59C97B5E-5086-420E-8092-8254D775430A}" type="presParOf" srcId="{246F2536-1BDA-41B0-8065-88824511093C}" destId="{FBC4AC4B-5345-4807-AEFE-DEE4150C9C52}" srcOrd="3" destOrd="0" presId="urn:microsoft.com/office/officeart/2005/8/layout/vList2"/>
    <dgm:cxn modelId="{68CBBB83-1F4A-410A-938E-52A950D8636E}" type="presParOf" srcId="{246F2536-1BDA-41B0-8065-88824511093C}" destId="{7E260539-20F6-467D-A098-B85D4DBEBAB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7877D-2CDC-4A73-8896-9472D4D259EA}">
      <dsp:nvSpPr>
        <dsp:cNvPr id="0" name=""/>
        <dsp:cNvSpPr/>
      </dsp:nvSpPr>
      <dsp:spPr>
        <a:xfrm>
          <a:off x="2140436" y="-486558"/>
          <a:ext cx="4057110" cy="4101116"/>
        </a:xfrm>
        <a:prstGeom prst="ellips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kern="1200" dirty="0" smtClean="0"/>
            <a:t>legalább 5, </a:t>
          </a:r>
          <a:r>
            <a:rPr lang="hu-HU" sz="2000" kern="1200" dirty="0" err="1" smtClean="0"/>
            <a:t>mikrovállalkozásnál</a:t>
          </a:r>
          <a:r>
            <a:rPr lang="hu-HU" sz="2000" kern="1200" dirty="0" smtClean="0"/>
            <a:t> nem nagyobb mezőgazdasági termelő és egy piacszervező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(azaz megfelelő kapacitással rendelkező non-profit szervező által konzorciumi formában létrehozott együttműködés,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/>
            <a:t>(nem termékpálya szerinti tagozódás)</a:t>
          </a:r>
          <a:endParaRPr lang="hu-HU" sz="1800" kern="1200" dirty="0"/>
        </a:p>
      </dsp:txBody>
      <dsp:txXfrm>
        <a:off x="2734586" y="114037"/>
        <a:ext cx="2868810" cy="2899926"/>
      </dsp:txXfrm>
    </dsp:sp>
    <dsp:sp modelId="{00E1BFF4-786F-4756-8253-559250080042}">
      <dsp:nvSpPr>
        <dsp:cNvPr id="0" name=""/>
        <dsp:cNvSpPr/>
      </dsp:nvSpPr>
      <dsp:spPr>
        <a:xfrm rot="11565863">
          <a:off x="6027942" y="1714808"/>
          <a:ext cx="86539" cy="5602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400" kern="1200"/>
        </a:p>
      </dsp:txBody>
      <dsp:txXfrm rot="10800000">
        <a:off x="6053583" y="1829725"/>
        <a:ext cx="60577" cy="336145"/>
      </dsp:txXfrm>
    </dsp:sp>
    <dsp:sp modelId="{99271853-CF10-4054-B7C0-193AFB7790D5}">
      <dsp:nvSpPr>
        <dsp:cNvPr id="0" name=""/>
        <dsp:cNvSpPr/>
      </dsp:nvSpPr>
      <dsp:spPr>
        <a:xfrm>
          <a:off x="5980432" y="44960"/>
          <a:ext cx="2372495" cy="4396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u="sng" kern="1200" dirty="0" smtClean="0"/>
            <a:t>konzorcium</a:t>
          </a:r>
          <a:r>
            <a:rPr lang="hu-HU" sz="2000" u="sng" kern="1200" dirty="0" smtClean="0"/>
            <a:t>:</a:t>
          </a:r>
          <a:r>
            <a:rPr lang="hu-HU" sz="1400" kern="1200" dirty="0" smtClean="0"/>
            <a:t> szerződéses együttműködés egy meghatározott cél érdekében, s az együttműködő felek érdekeltek a cél megvalósulásában,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/>
            <a:t>polgárjogi együttműködés</a:t>
          </a:r>
          <a:endParaRPr lang="hu-HU" sz="1800" b="1" kern="1200" dirty="0"/>
        </a:p>
      </dsp:txBody>
      <dsp:txXfrm>
        <a:off x="6327876" y="688780"/>
        <a:ext cx="1677607" cy="3108637"/>
      </dsp:txXfrm>
    </dsp:sp>
    <dsp:sp modelId="{130837F6-D204-4821-B725-09A5FCFFCF62}">
      <dsp:nvSpPr>
        <dsp:cNvPr id="0" name=""/>
        <dsp:cNvSpPr/>
      </dsp:nvSpPr>
      <dsp:spPr>
        <a:xfrm rot="8765028">
          <a:off x="6244246" y="3876121"/>
          <a:ext cx="384801" cy="5602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400" kern="1200"/>
        </a:p>
      </dsp:txBody>
      <dsp:txXfrm rot="10800000">
        <a:off x="6349865" y="3955963"/>
        <a:ext cx="269361" cy="336145"/>
      </dsp:txXfrm>
    </dsp:sp>
    <dsp:sp modelId="{2257B04A-A877-4F66-A138-21BCA67BDF42}">
      <dsp:nvSpPr>
        <dsp:cNvPr id="0" name=""/>
        <dsp:cNvSpPr/>
      </dsp:nvSpPr>
      <dsp:spPr>
        <a:xfrm>
          <a:off x="1177833" y="3285319"/>
          <a:ext cx="5859152" cy="2029559"/>
        </a:xfrm>
        <a:prstGeom prst="ellips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/>
            <a:t>a piacszervező feladata: a projekt és az együttműködés menedzselése, ezért nem állhat üzleti kapcsolatban a termelőkkel!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kern="1200" dirty="0" smtClean="0">
              <a:solidFill>
                <a:schemeClr val="bg1"/>
              </a:solidFill>
            </a:rPr>
            <a:t>Rendelkeznie kell  igazolható tapasztalattal!</a:t>
          </a:r>
          <a:endParaRPr lang="hu-HU" sz="2400" kern="1200" dirty="0">
            <a:solidFill>
              <a:schemeClr val="bg1"/>
            </a:solidFill>
          </a:endParaRPr>
        </a:p>
      </dsp:txBody>
      <dsp:txXfrm>
        <a:off x="2035886" y="3582541"/>
        <a:ext cx="4143046" cy="1435115"/>
      </dsp:txXfrm>
    </dsp:sp>
    <dsp:sp modelId="{4E2DA46C-AFE6-4257-88F1-7E93DE6530E7}">
      <dsp:nvSpPr>
        <dsp:cNvPr id="0" name=""/>
        <dsp:cNvSpPr/>
      </dsp:nvSpPr>
      <dsp:spPr>
        <a:xfrm rot="12569301">
          <a:off x="1461658" y="2766909"/>
          <a:ext cx="291533" cy="5602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400" kern="1200"/>
        </a:p>
      </dsp:txBody>
      <dsp:txXfrm rot="10800000">
        <a:off x="1543453" y="2900484"/>
        <a:ext cx="204073" cy="336145"/>
      </dsp:txXfrm>
    </dsp:sp>
    <dsp:sp modelId="{7721C5BD-0E6D-4BE6-901D-47C45F8B245C}">
      <dsp:nvSpPr>
        <dsp:cNvPr id="0" name=""/>
        <dsp:cNvSpPr/>
      </dsp:nvSpPr>
      <dsp:spPr>
        <a:xfrm>
          <a:off x="0" y="0"/>
          <a:ext cx="2126153" cy="5157030"/>
        </a:xfrm>
        <a:prstGeom prst="ellipse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/>
            <a:t>Kapcsolt vállalkozások vagy a tag és a piacszervező közötti bármilyen </a:t>
          </a:r>
          <a:r>
            <a:rPr lang="hu-HU" sz="1800" u="sng" kern="1200" dirty="0" smtClean="0"/>
            <a:t>szervezeti, üzleti vagy személyi összefonódás </a:t>
          </a:r>
          <a:r>
            <a:rPr lang="hu-HU" sz="1800" kern="1200" dirty="0" smtClean="0"/>
            <a:t>esetén az összes tag kizárásra kerül.</a:t>
          </a:r>
          <a:endParaRPr lang="hu-HU" sz="1800" kern="1200" dirty="0"/>
        </a:p>
      </dsp:txBody>
      <dsp:txXfrm>
        <a:off x="311368" y="755230"/>
        <a:ext cx="1503417" cy="3646570"/>
      </dsp:txXfrm>
    </dsp:sp>
    <dsp:sp modelId="{B4D5F8AC-A1EC-4EEC-A709-0D1DC1E3A7CD}">
      <dsp:nvSpPr>
        <dsp:cNvPr id="0" name=""/>
        <dsp:cNvSpPr/>
      </dsp:nvSpPr>
      <dsp:spPr>
        <a:xfrm rot="1568878">
          <a:off x="2408602" y="1997800"/>
          <a:ext cx="373299" cy="560243"/>
        </a:xfrm>
        <a:prstGeom prst="rightArrow">
          <a:avLst>
            <a:gd name="adj1" fmla="val 60000"/>
            <a:gd name="adj2" fmla="val 50000"/>
          </a:avLst>
        </a:prstGeom>
        <a:solidFill>
          <a:schemeClr val="bg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400" kern="1200"/>
        </a:p>
      </dsp:txBody>
      <dsp:txXfrm>
        <a:off x="2414333" y="2085173"/>
        <a:ext cx="261309" cy="3361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2F3853-3F1D-4AFA-A58D-A0527514E057}">
      <dsp:nvSpPr>
        <dsp:cNvPr id="0" name=""/>
        <dsp:cNvSpPr/>
      </dsp:nvSpPr>
      <dsp:spPr>
        <a:xfrm>
          <a:off x="2452361" y="0"/>
          <a:ext cx="3041605" cy="1142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kern="1200" dirty="0" smtClean="0"/>
            <a:t>Támogatás típusa: vissza nem térítendő támogatás </a:t>
          </a:r>
          <a:endParaRPr lang="hu-HU" sz="2000" kern="1200" dirty="0"/>
        </a:p>
      </dsp:txBody>
      <dsp:txXfrm>
        <a:off x="2508113" y="55752"/>
        <a:ext cx="2930101" cy="1030572"/>
      </dsp:txXfrm>
    </dsp:sp>
    <dsp:sp modelId="{4D65FA54-6374-408F-B23D-495C90E778A2}">
      <dsp:nvSpPr>
        <dsp:cNvPr id="0" name=""/>
        <dsp:cNvSpPr/>
      </dsp:nvSpPr>
      <dsp:spPr>
        <a:xfrm rot="5400000">
          <a:off x="4661384" y="-429052"/>
          <a:ext cx="2034277" cy="53406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szervezési tevékenységek költségei                  (mely irányulhat pl. képzések szervezésére, tagok közötti hálózatépítés kialakítására vagy akár új tagok beszervezésére),</a:t>
          </a:r>
          <a:endParaRPr lang="hu-H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együttműködéshez kapcsolódó működési költségek,</a:t>
          </a:r>
          <a:endParaRPr lang="hu-H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promóciós tevékenységek költségei.</a:t>
          </a:r>
          <a:endParaRPr lang="hu-HU" sz="1800" kern="1200" dirty="0"/>
        </a:p>
      </dsp:txBody>
      <dsp:txXfrm rot="-5400000">
        <a:off x="3008197" y="1323440"/>
        <a:ext cx="5241348" cy="1835667"/>
      </dsp:txXfrm>
    </dsp:sp>
    <dsp:sp modelId="{C4205F88-7D71-43E1-AEA3-FCB46F362F00}">
      <dsp:nvSpPr>
        <dsp:cNvPr id="0" name=""/>
        <dsp:cNvSpPr/>
      </dsp:nvSpPr>
      <dsp:spPr>
        <a:xfrm>
          <a:off x="4078" y="1217501"/>
          <a:ext cx="3004117" cy="20475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600" u="sng" kern="1200" dirty="0" smtClean="0"/>
            <a:t>Támogatható költségek:</a:t>
          </a:r>
          <a:endParaRPr lang="hu-HU" sz="3600" kern="1200" dirty="0"/>
        </a:p>
      </dsp:txBody>
      <dsp:txXfrm>
        <a:off x="104031" y="1317454"/>
        <a:ext cx="2804211" cy="1847639"/>
      </dsp:txXfrm>
    </dsp:sp>
    <dsp:sp modelId="{5698D8B2-CFBF-4EA1-996B-C8C2C4BB7BAC}">
      <dsp:nvSpPr>
        <dsp:cNvPr id="0" name=""/>
        <dsp:cNvSpPr/>
      </dsp:nvSpPr>
      <dsp:spPr>
        <a:xfrm>
          <a:off x="2596369" y="3340471"/>
          <a:ext cx="3041605" cy="10520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kern="1200" dirty="0" smtClean="0"/>
            <a:t>Nem a fenntartáshoz szükséges működési támogatás!!</a:t>
          </a:r>
          <a:endParaRPr lang="hu-HU" sz="2000" kern="1200" dirty="0"/>
        </a:p>
      </dsp:txBody>
      <dsp:txXfrm>
        <a:off x="2647724" y="3391826"/>
        <a:ext cx="2938895" cy="9493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8B501-8CA1-49F5-8757-FBA74DC69D8F}">
      <dsp:nvSpPr>
        <dsp:cNvPr id="0" name=""/>
        <dsp:cNvSpPr/>
      </dsp:nvSpPr>
      <dsp:spPr>
        <a:xfrm rot="16200000">
          <a:off x="1069401" y="-1059073"/>
          <a:ext cx="1996653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000" kern="1200" dirty="0">
            <a:latin typeface="+mn-lt"/>
            <a:cs typeface="Times New Roman" pitchFamily="18" charset="0"/>
          </a:endParaRPr>
        </a:p>
      </dsp:txBody>
      <dsp:txXfrm rot="5400000">
        <a:off x="10328" y="1"/>
        <a:ext cx="4114800" cy="1497490"/>
      </dsp:txXfrm>
    </dsp:sp>
    <dsp:sp modelId="{155F5D21-56B7-4071-A2E2-5E25774E859A}">
      <dsp:nvSpPr>
        <dsp:cNvPr id="0" name=""/>
        <dsp:cNvSpPr/>
      </dsp:nvSpPr>
      <dsp:spPr>
        <a:xfrm>
          <a:off x="4114800" y="0"/>
          <a:ext cx="4114800" cy="199665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Magasabb hozzáadott értékű termékek előállítása,</a:t>
          </a:r>
          <a:endParaRPr lang="hu-HU" sz="2000" b="1" kern="1200" dirty="0"/>
        </a:p>
      </dsp:txBody>
      <dsp:txXfrm>
        <a:off x="4114800" y="0"/>
        <a:ext cx="4114800" cy="1497490"/>
      </dsp:txXfrm>
    </dsp:sp>
    <dsp:sp modelId="{C9AC6C31-EBDE-4B43-B120-5B4DAE09A8A6}">
      <dsp:nvSpPr>
        <dsp:cNvPr id="0" name=""/>
        <dsp:cNvSpPr/>
      </dsp:nvSpPr>
      <dsp:spPr>
        <a:xfrm rot="10800000">
          <a:off x="0" y="1996653"/>
          <a:ext cx="4114800" cy="199665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Piaci keresletre és/vagy termékpálya együttműködésre alapozott kapacitás kialakítása, bővítése,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000" kern="1200" dirty="0"/>
        </a:p>
      </dsp:txBody>
      <dsp:txXfrm rot="10800000">
        <a:off x="0" y="2495816"/>
        <a:ext cx="4114800" cy="1497490"/>
      </dsp:txXfrm>
    </dsp:sp>
    <dsp:sp modelId="{EA172488-F1CE-4FB4-A54B-9117A27F167E}">
      <dsp:nvSpPr>
        <dsp:cNvPr id="0" name=""/>
        <dsp:cNvSpPr/>
      </dsp:nvSpPr>
      <dsp:spPr>
        <a:xfrm rot="5400000">
          <a:off x="5173873" y="937580"/>
          <a:ext cx="1996653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Versenyképesebb vállalati, termelési és termékstruktúra kialakítása, optimalizálása,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000" kern="1200" dirty="0" smtClean="0"/>
        </a:p>
      </dsp:txBody>
      <dsp:txXfrm rot="-5400000">
        <a:off x="4114799" y="2495816"/>
        <a:ext cx="4114800" cy="1497490"/>
      </dsp:txXfrm>
    </dsp:sp>
    <dsp:sp modelId="{177B4070-1D07-43ED-AC1D-9228EDE01F8A}">
      <dsp:nvSpPr>
        <dsp:cNvPr id="0" name=""/>
        <dsp:cNvSpPr/>
      </dsp:nvSpPr>
      <dsp:spPr>
        <a:xfrm>
          <a:off x="514407" y="360041"/>
          <a:ext cx="3168363" cy="140102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A fejlesztések a következő célok megvalósulását szolgálják </a:t>
          </a:r>
          <a:endParaRPr lang="hu-HU" sz="2000" b="1" kern="1200" dirty="0"/>
        </a:p>
      </dsp:txBody>
      <dsp:txXfrm>
        <a:off x="582799" y="428433"/>
        <a:ext cx="3031579" cy="12642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D4DCAF-02CB-402F-B03B-2472C15EA627}">
      <dsp:nvSpPr>
        <dsp:cNvPr id="0" name=""/>
        <dsp:cNvSpPr/>
      </dsp:nvSpPr>
      <dsp:spPr>
        <a:xfrm>
          <a:off x="0" y="0"/>
          <a:ext cx="4425355" cy="4425355"/>
        </a:xfrm>
        <a:prstGeom prst="pie">
          <a:avLst>
            <a:gd name="adj1" fmla="val 5400000"/>
            <a:gd name="adj2" fmla="val 1620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</dsp:sp>
    <dsp:sp modelId="{D5D0C28B-0012-479C-BAEB-B5798288F19D}">
      <dsp:nvSpPr>
        <dsp:cNvPr id="0" name=""/>
        <dsp:cNvSpPr/>
      </dsp:nvSpPr>
      <dsp:spPr>
        <a:xfrm>
          <a:off x="2202330" y="0"/>
          <a:ext cx="6232946" cy="4425355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400" kern="1200" dirty="0" smtClean="0"/>
            <a:t>Támogatható tevékenységek:</a:t>
          </a:r>
          <a:endParaRPr lang="hu-HU" sz="3400" kern="1200" dirty="0"/>
        </a:p>
      </dsp:txBody>
      <dsp:txXfrm>
        <a:off x="2202330" y="0"/>
        <a:ext cx="3116473" cy="4425355"/>
      </dsp:txXfrm>
    </dsp:sp>
    <dsp:sp modelId="{9DFCB6E9-76A2-4FFE-A4B8-3E0C27BB92E4}">
      <dsp:nvSpPr>
        <dsp:cNvPr id="0" name=""/>
        <dsp:cNvSpPr/>
      </dsp:nvSpPr>
      <dsp:spPr>
        <a:xfrm>
          <a:off x="5329150" y="0"/>
          <a:ext cx="3116473" cy="442535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600" kern="1200" dirty="0" smtClean="0"/>
            <a:t>Termeléshez kapcsolódó új eszközök, gépek beszerzése,</a:t>
          </a:r>
          <a:endParaRPr lang="hu-H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600" kern="1200" dirty="0" smtClean="0"/>
            <a:t>Anyagmozgatáshoz/raktározáshoz/csomagoláshoz kapcsolódó új eszközök beszerzése,</a:t>
          </a:r>
          <a:endParaRPr lang="hu-H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600" kern="1200" dirty="0" smtClean="0"/>
            <a:t>A vállalati infokommunikációs rendszerekhez kapcsolódó informatikai eszközök/szoftverek beszerzése,</a:t>
          </a:r>
          <a:endParaRPr lang="hu-H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600" kern="1200" dirty="0" smtClean="0"/>
            <a:t>Célterülethez tartozó tevékenységet szolgáló épületek,építmények kivitelezése.</a:t>
          </a:r>
          <a:endParaRPr lang="hu-HU" sz="1600" kern="1200" dirty="0"/>
        </a:p>
      </dsp:txBody>
      <dsp:txXfrm>
        <a:off x="5329150" y="0"/>
        <a:ext cx="3116473" cy="44253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28FAF5-1FC0-4AE8-8A91-9758458319FB}">
      <dsp:nvSpPr>
        <dsp:cNvPr id="0" name=""/>
        <dsp:cNvSpPr/>
      </dsp:nvSpPr>
      <dsp:spPr>
        <a:xfrm>
          <a:off x="0" y="19835"/>
          <a:ext cx="7211144" cy="1221845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kern="1200" dirty="0" smtClean="0"/>
            <a:t>Borászati termékek előállítására, kiszerelésére és tárolására vonatkozó támogatható tevékenységek:</a:t>
          </a:r>
          <a:endParaRPr lang="hu-HU" sz="2000" kern="1200" dirty="0"/>
        </a:p>
      </dsp:txBody>
      <dsp:txXfrm>
        <a:off x="59646" y="79481"/>
        <a:ext cx="7091852" cy="1102553"/>
      </dsp:txXfrm>
    </dsp:sp>
    <dsp:sp modelId="{17239A89-5DC6-4018-B158-521CCF5DA466}">
      <dsp:nvSpPr>
        <dsp:cNvPr id="0" name=""/>
        <dsp:cNvSpPr/>
      </dsp:nvSpPr>
      <dsp:spPr>
        <a:xfrm>
          <a:off x="36" y="1276236"/>
          <a:ext cx="6470343" cy="1150111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kern="1200" dirty="0" smtClean="0"/>
            <a:t>szőlőfeldolgozáshoz, mustkezeléshez, borkészítéshez, borkezeléshez és kiszereléshez kapcsolódó új eszközök, gépek beszerzése,</a:t>
          </a:r>
          <a:endParaRPr lang="hu-HU" sz="2000" kern="1200" dirty="0"/>
        </a:p>
      </dsp:txBody>
      <dsp:txXfrm>
        <a:off x="56180" y="1332380"/>
        <a:ext cx="6358055" cy="1037823"/>
      </dsp:txXfrm>
    </dsp:sp>
    <dsp:sp modelId="{7E260539-20F6-467D-A098-B85D4DBEBAB1}">
      <dsp:nvSpPr>
        <dsp:cNvPr id="0" name=""/>
        <dsp:cNvSpPr/>
      </dsp:nvSpPr>
      <dsp:spPr>
        <a:xfrm>
          <a:off x="0" y="2491595"/>
          <a:ext cx="5915012" cy="1062052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kern="1200" dirty="0" smtClean="0"/>
            <a:t>célterülethez tartozó tevékenységeket szolgáló épületek, építmények létesítése,</a:t>
          </a:r>
          <a:endParaRPr lang="hu-HU" sz="2000" kern="1200" dirty="0"/>
        </a:p>
      </dsp:txBody>
      <dsp:txXfrm>
        <a:off x="51845" y="2543440"/>
        <a:ext cx="5811322" cy="958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2DEFD-8301-4D6F-BD3F-1E17D08F13AC}" type="datetimeFigureOut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0CDD2-D0B3-4C06-83E3-11F5FA01075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5590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97F1C-BC7C-4EB9-8D52-63EE6C50CE5C}" type="datetimeFigureOut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6B8AA-5026-4381-B20F-C6D6684B2A7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8565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3355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2366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>
                <a:solidFill>
                  <a:prstClr val="black"/>
                </a:solidFill>
              </a:rPr>
              <a:pPr/>
              <a:t>5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251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7794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3187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60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8787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5322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6239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3493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5pPr>
              <a:defRPr sz="16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2981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4857403"/>
          </a:xfrm>
        </p:spPr>
        <p:txBody>
          <a:bodyPr vert="eaVert"/>
          <a:lstStyle>
            <a:lvl1pPr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vert" lIns="91440" tIns="45720" rIns="91440" bIns="45720" rtlCol="0">
            <a:normAutofit/>
          </a:bodyPr>
          <a:lstStyle>
            <a:lvl1pPr>
              <a:defRPr lang="hu-HU" sz="2400" smtClean="0"/>
            </a:lvl1pPr>
            <a:lvl2pPr>
              <a:defRPr lang="hu-HU" sz="2400" smtClean="0"/>
            </a:lvl2pPr>
            <a:lvl3pPr>
              <a:defRPr lang="hu-HU" sz="2000" smtClean="0"/>
            </a:lvl3pPr>
            <a:lvl4pPr>
              <a:defRPr lang="hu-HU" smtClean="0"/>
            </a:lvl4pPr>
            <a:lvl5pPr>
              <a:defRPr lang="hu-HU"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4886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hu-HU" sz="2000" smtClean="0">
                <a:solidFill>
                  <a:srgbClr val="0F5494"/>
                </a:solidFill>
              </a:defRPr>
            </a:lvl1pPr>
            <a:lvl2pPr>
              <a:defRPr lang="hu-HU" sz="1800" smtClean="0"/>
            </a:lvl2pPr>
            <a:lvl3pPr>
              <a:defRPr lang="hu-HU" sz="1600" smtClean="0"/>
            </a:lvl3pPr>
            <a:lvl4pPr>
              <a:defRPr lang="hu-HU" sz="1400" smtClean="0">
                <a:latin typeface="Arial" pitchFamily="34" charset="0"/>
              </a:defRPr>
            </a:lvl4pPr>
            <a:lvl5pPr>
              <a:defRPr lang="hu-HU" sz="1200">
                <a:latin typeface="Arial" pitchFamily="34" charset="0"/>
              </a:defRPr>
            </a:lvl5pPr>
          </a:lstStyle>
          <a:p>
            <a:pPr marL="0" lvl="0" eaLnBrk="0" fontAlgn="base" hangingPunct="0">
              <a:spcAft>
                <a:spcPct val="0"/>
              </a:spcAft>
              <a:buClr>
                <a:srgbClr val="0F5494"/>
              </a:buClr>
              <a:buSzPct val="120000"/>
            </a:pPr>
            <a:r>
              <a:rPr lang="hu-HU" dirty="0" smtClean="0"/>
              <a:t>Mintaszöveg szerkesztése</a:t>
            </a:r>
          </a:p>
          <a:p>
            <a:pPr marL="830263" lvl="1" indent="-293688" eaLnBrk="0" fontAlgn="base" hangingPunct="0">
              <a:spcAft>
                <a:spcPct val="0"/>
              </a:spcAft>
              <a:buClr>
                <a:srgbClr val="42A62A"/>
              </a:buClr>
              <a:buFont typeface="Symbol" pitchFamily="18" charset="2"/>
              <a:buChar char="-"/>
            </a:pPr>
            <a:r>
              <a:rPr lang="hu-HU" dirty="0" smtClean="0"/>
              <a:t>Második szint</a:t>
            </a:r>
          </a:p>
          <a:p>
            <a:pPr marL="1238250" lvl="2" eaLnBrk="0" fontAlgn="base" hangingPunct="0">
              <a:spcAft>
                <a:spcPct val="0"/>
              </a:spcAft>
              <a:buClr>
                <a:srgbClr val="0F5494"/>
              </a:buClr>
              <a:buFontTx/>
              <a:buChar char="-"/>
            </a:pPr>
            <a:r>
              <a:rPr lang="hu-HU" dirty="0" smtClean="0"/>
              <a:t>Harmadik szint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hu-HU" dirty="0" smtClean="0"/>
              <a:t>Negyedik szint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0BD4F97-0E07-4AEF-BA0E-B24A469D89B7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443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097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sz="1800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162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30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7025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0040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1080120"/>
          </a:xfrm>
        </p:spPr>
        <p:txBody>
          <a:bodyPr anchor="b"/>
          <a:lstStyle>
            <a:lvl1pPr algn="l"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</p:spPr>
        <p:txBody>
          <a:bodyPr/>
          <a:lstStyle>
            <a:lvl1pPr>
              <a:defRPr lang="hu-H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7873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7051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113788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/>
              <a:pPr/>
              <a:t>2016.05.24.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/>
              <a:pPr/>
              <a:t>‹#›</a:t>
            </a:fld>
            <a:endParaRPr lang="hu-HU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65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lang="hu-HU" sz="3600" b="1" kern="1200">
          <a:solidFill>
            <a:srgbClr val="00206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628384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>
                <a:solidFill>
                  <a:schemeClr val="bg1">
                    <a:lumMod val="75000"/>
                  </a:schemeClr>
                </a:solidFill>
                <a:latin typeface="Vani" pitchFamily="34" charset="0"/>
                <a:cs typeface="Vani" pitchFamily="34" charset="0"/>
              </a:rPr>
              <a:t>REL források és pályázati lehetőségek, feltételek a Vidékfejlesztési Programban</a:t>
            </a:r>
            <a:endParaRPr lang="hu-HU" dirty="0">
              <a:solidFill>
                <a:schemeClr val="bg1">
                  <a:lumMod val="75000"/>
                </a:schemeClr>
              </a:solidFill>
              <a:latin typeface="Vani" pitchFamily="34" charset="0"/>
              <a:cs typeface="Vani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99592" y="3548608"/>
            <a:ext cx="7232848" cy="1752600"/>
          </a:xfrm>
        </p:spPr>
        <p:txBody>
          <a:bodyPr>
            <a:normAutofit fontScale="92500"/>
          </a:bodyPr>
          <a:lstStyle/>
          <a:p>
            <a:pPr>
              <a:tabLst>
                <a:tab pos="895350" algn="l"/>
              </a:tabLst>
            </a:pPr>
            <a:r>
              <a:rPr lang="hu-HU" b="1" dirty="0">
                <a:solidFill>
                  <a:srgbClr val="0070C0"/>
                </a:solidFill>
                <a:latin typeface="Vani" pitchFamily="34" charset="0"/>
                <a:cs typeface="Vani" pitchFamily="34" charset="0"/>
              </a:rPr>
              <a:t>Lantos Gergely</a:t>
            </a:r>
          </a:p>
          <a:p>
            <a:r>
              <a:rPr lang="hu-HU" dirty="0">
                <a:solidFill>
                  <a:schemeClr val="bg1">
                    <a:lumMod val="75000"/>
                  </a:schemeClr>
                </a:solidFill>
                <a:latin typeface="Vani" pitchFamily="34" charset="0"/>
                <a:cs typeface="Vani" pitchFamily="34" charset="0"/>
              </a:rPr>
              <a:t>f</a:t>
            </a:r>
            <a:r>
              <a:rPr lang="hu-HU" dirty="0" smtClean="0">
                <a:solidFill>
                  <a:schemeClr val="bg1">
                    <a:lumMod val="75000"/>
                  </a:schemeClr>
                </a:solidFill>
                <a:latin typeface="Vani" pitchFamily="34" charset="0"/>
                <a:cs typeface="Vani" pitchFamily="34" charset="0"/>
              </a:rPr>
              <a:t>őosztályvezető-helyettes</a:t>
            </a:r>
            <a:endParaRPr lang="hu-HU" dirty="0">
              <a:solidFill>
                <a:schemeClr val="bg1">
                  <a:lumMod val="75000"/>
                </a:schemeClr>
              </a:solidFill>
              <a:latin typeface="Vani" pitchFamily="34" charset="0"/>
              <a:cs typeface="Vani" pitchFamily="34" charset="0"/>
            </a:endParaRPr>
          </a:p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  <a:latin typeface="Vani" pitchFamily="34" charset="0"/>
                <a:cs typeface="Vani" pitchFamily="34" charset="0"/>
              </a:rPr>
              <a:t>Miniszterelnökség - EMVA </a:t>
            </a:r>
            <a:r>
              <a:rPr lang="hu-HU" dirty="0">
                <a:solidFill>
                  <a:schemeClr val="bg1">
                    <a:lumMod val="75000"/>
                  </a:schemeClr>
                </a:solidFill>
                <a:latin typeface="Vani" pitchFamily="34" charset="0"/>
                <a:cs typeface="Vani" pitchFamily="34" charset="0"/>
              </a:rPr>
              <a:t>Stratégiai Főosztály</a:t>
            </a:r>
          </a:p>
          <a:p>
            <a:endParaRPr lang="hu-HU" dirty="0">
              <a:solidFill>
                <a:schemeClr val="bg1">
                  <a:lumMod val="75000"/>
                </a:schemeClr>
              </a:solidFill>
              <a:latin typeface="Vani" pitchFamily="34" charset="0"/>
              <a:cs typeface="Vani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899592" y="558924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>
                <a:solidFill>
                  <a:srgbClr val="0070C0"/>
                </a:solidFill>
                <a:latin typeface="Vani" pitchFamily="34" charset="0"/>
                <a:ea typeface="Verdana" pitchFamily="34" charset="0"/>
                <a:cs typeface="Vani" pitchFamily="34" charset="0"/>
              </a:rPr>
              <a:t>LEADER Egyesületek Szövetségének közgyűlése, </a:t>
            </a:r>
            <a:r>
              <a:rPr lang="hu-HU" b="1" dirty="0" smtClean="0">
                <a:solidFill>
                  <a:srgbClr val="0070C0"/>
                </a:solidFill>
                <a:latin typeface="Vani" pitchFamily="34" charset="0"/>
                <a:ea typeface="Verdana" pitchFamily="34" charset="0"/>
                <a:cs typeface="Vani" pitchFamily="34" charset="0"/>
              </a:rPr>
              <a:t>Kecskemét, 2016. május 24. </a:t>
            </a:r>
            <a:endParaRPr lang="hu-HU" b="1" dirty="0">
              <a:solidFill>
                <a:srgbClr val="0070C0"/>
              </a:solidFill>
              <a:latin typeface="Vani" pitchFamily="34" charset="0"/>
              <a:ea typeface="Verdana" pitchFamily="34" charset="0"/>
              <a:cs typeface="Van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59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nyíllal 9"/>
          <p:cNvCxnSpPr/>
          <p:nvPr/>
        </p:nvCxnSpPr>
        <p:spPr>
          <a:xfrm>
            <a:off x="4067944" y="1627059"/>
            <a:ext cx="0" cy="2897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Lekerekített téglalap 10"/>
          <p:cNvSpPr/>
          <p:nvPr/>
        </p:nvSpPr>
        <p:spPr>
          <a:xfrm>
            <a:off x="1979712" y="3212976"/>
            <a:ext cx="3384376" cy="34563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b="1" dirty="0">
                <a:solidFill>
                  <a:schemeClr val="tx1"/>
                </a:solidFill>
                <a:latin typeface="Franklin Gothic Medium" pitchFamily="34" charset="0"/>
              </a:rPr>
              <a:t>Célja: </a:t>
            </a:r>
            <a:endParaRPr lang="hu-HU" b="1" dirty="0" smtClean="0">
              <a:solidFill>
                <a:schemeClr val="tx1"/>
              </a:solidFill>
              <a:latin typeface="Franklin Gothic Medium" pitchFamily="34" charset="0"/>
            </a:endParaRPr>
          </a:p>
          <a:p>
            <a:r>
              <a:rPr lang="hu-HU" dirty="0" smtClean="0">
                <a:solidFill>
                  <a:srgbClr val="FF0000"/>
                </a:solidFill>
                <a:latin typeface="Franklin Gothic Medium" pitchFamily="34" charset="0"/>
              </a:rPr>
              <a:t>A megalakult </a:t>
            </a:r>
            <a:r>
              <a:rPr lang="hu-HU" dirty="0">
                <a:solidFill>
                  <a:srgbClr val="FF0000"/>
                </a:solidFill>
                <a:latin typeface="Franklin Gothic Medium" pitchFamily="34" charset="0"/>
              </a:rPr>
              <a:t>REL csoportok számára </a:t>
            </a:r>
            <a:r>
              <a:rPr lang="hu-HU" dirty="0">
                <a:solidFill>
                  <a:schemeClr val="tx2"/>
                </a:solidFill>
                <a:latin typeface="Franklin Gothic Medium" pitchFamily="34" charset="0"/>
              </a:rPr>
              <a:t>lehetőség nyílik </a:t>
            </a:r>
            <a:r>
              <a:rPr lang="hu-HU" dirty="0">
                <a:solidFill>
                  <a:srgbClr val="FF0000"/>
                </a:solidFill>
                <a:latin typeface="Franklin Gothic Medium" pitchFamily="34" charset="0"/>
              </a:rPr>
              <a:t>az élelmiszeripari és borászati területeken</a:t>
            </a:r>
            <a:r>
              <a:rPr lang="hu-HU" dirty="0">
                <a:solidFill>
                  <a:schemeClr val="bg1"/>
                </a:solidFill>
                <a:latin typeface="Franklin Gothic Medium" pitchFamily="34" charset="0"/>
              </a:rPr>
              <a:t> </a:t>
            </a:r>
            <a:r>
              <a:rPr lang="hu-HU" dirty="0">
                <a:solidFill>
                  <a:schemeClr val="tx2"/>
                </a:solidFill>
                <a:latin typeface="Franklin Gothic Medium" pitchFamily="34" charset="0"/>
              </a:rPr>
              <a:t>további beruházási fejlesztésekre. A támogatás biztosítani kívánja az együttműködésben részt vevő gazdák számára a tervezhetőbb jövedelem termelőképességet. </a:t>
            </a:r>
          </a:p>
        </p:txBody>
      </p:sp>
      <p:cxnSp>
        <p:nvCxnSpPr>
          <p:cNvPr id="13" name="Egyenes összekötő nyíllal 12"/>
          <p:cNvCxnSpPr/>
          <p:nvPr/>
        </p:nvCxnSpPr>
        <p:spPr>
          <a:xfrm>
            <a:off x="2692010" y="1628800"/>
            <a:ext cx="0" cy="14041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Lekerekített téglalap 16"/>
          <p:cNvSpPr/>
          <p:nvPr/>
        </p:nvSpPr>
        <p:spPr>
          <a:xfrm>
            <a:off x="5508104" y="3212976"/>
            <a:ext cx="3528392" cy="34563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b="1" dirty="0">
                <a:solidFill>
                  <a:schemeClr val="tx1"/>
                </a:solidFill>
                <a:latin typeface="Franklin Gothic Medium" pitchFamily="34" charset="0"/>
              </a:rPr>
              <a:t>Célterületek:</a:t>
            </a:r>
          </a:p>
          <a:p>
            <a:r>
              <a:rPr lang="hu-HU" b="1" dirty="0">
                <a:solidFill>
                  <a:schemeClr val="tx2"/>
                </a:solidFill>
                <a:latin typeface="Franklin Gothic Medium" pitchFamily="34" charset="0"/>
              </a:rPr>
              <a:t>A célterület </a:t>
            </a:r>
            <a:endParaRPr lang="hu-HU" b="1" dirty="0" smtClean="0">
              <a:solidFill>
                <a:schemeClr val="tx2"/>
              </a:solidFill>
              <a:latin typeface="Franklin Gothic Medium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Franklin Gothic Medium" pitchFamily="34" charset="0"/>
              </a:rPr>
              <a:t>élelmiszeripari </a:t>
            </a:r>
            <a:r>
              <a:rPr lang="hu-HU" dirty="0">
                <a:solidFill>
                  <a:schemeClr val="tx2"/>
                </a:solidFill>
                <a:latin typeface="Franklin Gothic Medium" pitchFamily="34" charset="0"/>
              </a:rPr>
              <a:t>beruházáshoz kapcsolódó tevékenységek támogatása,</a:t>
            </a:r>
          </a:p>
          <a:p>
            <a:r>
              <a:rPr lang="hu-HU" b="1" dirty="0">
                <a:solidFill>
                  <a:schemeClr val="tx2"/>
                </a:solidFill>
                <a:latin typeface="Franklin Gothic Medium" pitchFamily="34" charset="0"/>
              </a:rPr>
              <a:t>B célterület </a:t>
            </a:r>
            <a:endParaRPr lang="hu-HU" dirty="0">
              <a:solidFill>
                <a:schemeClr val="tx2"/>
              </a:solidFill>
              <a:latin typeface="Franklin Gothic Medium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Franklin Gothic Medium" pitchFamily="34" charset="0"/>
              </a:rPr>
              <a:t>borászati </a:t>
            </a:r>
            <a:r>
              <a:rPr lang="hu-HU" dirty="0">
                <a:solidFill>
                  <a:schemeClr val="tx2"/>
                </a:solidFill>
                <a:latin typeface="Franklin Gothic Medium" pitchFamily="34" charset="0"/>
              </a:rPr>
              <a:t>beruházáshoz kapcsoló tevékenységek támogatása.</a:t>
            </a:r>
          </a:p>
        </p:txBody>
      </p:sp>
      <p:sp>
        <p:nvSpPr>
          <p:cNvPr id="6" name="Lekerekített téglalap 5"/>
          <p:cNvSpPr/>
          <p:nvPr/>
        </p:nvSpPr>
        <p:spPr>
          <a:xfrm>
            <a:off x="2915816" y="2024844"/>
            <a:ext cx="2592288" cy="10441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2"/>
                </a:solidFill>
                <a:latin typeface="Franklin Gothic Medium" pitchFamily="34" charset="0"/>
              </a:rPr>
              <a:t>Felhívás várható megjelenése: </a:t>
            </a:r>
            <a:endParaRPr lang="hu-HU" b="1" dirty="0" smtClean="0">
              <a:solidFill>
                <a:schemeClr val="tx2"/>
              </a:solidFill>
              <a:latin typeface="Franklin Gothic Medium" pitchFamily="34" charset="0"/>
            </a:endParaRPr>
          </a:p>
          <a:p>
            <a:pPr algn="ctr"/>
            <a:r>
              <a:rPr lang="hu-HU" b="1" dirty="0" smtClean="0">
                <a:solidFill>
                  <a:schemeClr val="tx1"/>
                </a:solidFill>
                <a:latin typeface="Franklin Gothic Medium" pitchFamily="34" charset="0"/>
              </a:rPr>
              <a:t>2016</a:t>
            </a:r>
            <a:r>
              <a:rPr lang="hu-HU" b="1" dirty="0">
                <a:solidFill>
                  <a:schemeClr val="tx1"/>
                </a:solidFill>
                <a:latin typeface="Franklin Gothic Medium" pitchFamily="34" charset="0"/>
              </a:rPr>
              <a:t>. december</a:t>
            </a:r>
          </a:p>
        </p:txBody>
      </p:sp>
      <p:cxnSp>
        <p:nvCxnSpPr>
          <p:cNvPr id="19" name="Egyenes összekötő nyíllal 18"/>
          <p:cNvCxnSpPr/>
          <p:nvPr/>
        </p:nvCxnSpPr>
        <p:spPr>
          <a:xfrm>
            <a:off x="6228184" y="1585218"/>
            <a:ext cx="0" cy="13397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" name="Lekerekített téglalap 19"/>
          <p:cNvSpPr/>
          <p:nvPr/>
        </p:nvSpPr>
        <p:spPr>
          <a:xfrm>
            <a:off x="6516216" y="2095981"/>
            <a:ext cx="2376264" cy="9369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  <a:latin typeface="Franklin Gothic Medium" pitchFamily="34" charset="0"/>
              </a:rPr>
              <a:t>Kedvezményezettek:</a:t>
            </a:r>
          </a:p>
          <a:p>
            <a:pPr algn="ctr"/>
            <a:r>
              <a:rPr lang="hu-HU" dirty="0">
                <a:solidFill>
                  <a:schemeClr val="tx2"/>
                </a:solidFill>
                <a:latin typeface="Franklin Gothic Medium" pitchFamily="34" charset="0"/>
              </a:rPr>
              <a:t>REL </a:t>
            </a:r>
            <a:r>
              <a:rPr lang="hu-HU" dirty="0" smtClean="0">
                <a:solidFill>
                  <a:schemeClr val="tx2"/>
                </a:solidFill>
                <a:latin typeface="Franklin Gothic Medium" pitchFamily="34" charset="0"/>
              </a:rPr>
              <a:t>csoportok ill. a tagok</a:t>
            </a:r>
            <a:endParaRPr lang="hu-HU" dirty="0">
              <a:solidFill>
                <a:schemeClr val="tx2"/>
              </a:solidFill>
              <a:latin typeface="Franklin Gothic Medium" pitchFamily="34" charset="0"/>
            </a:endParaRPr>
          </a:p>
        </p:txBody>
      </p:sp>
      <p:cxnSp>
        <p:nvCxnSpPr>
          <p:cNvPr id="22" name="Egyenes összekötő nyíllal 21"/>
          <p:cNvCxnSpPr/>
          <p:nvPr/>
        </p:nvCxnSpPr>
        <p:spPr>
          <a:xfrm>
            <a:off x="7800641" y="1627059"/>
            <a:ext cx="0" cy="3617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8" name="Szövegdoboz 7"/>
          <p:cNvSpPr txBox="1"/>
          <p:nvPr/>
        </p:nvSpPr>
        <p:spPr>
          <a:xfrm>
            <a:off x="611561" y="787351"/>
            <a:ext cx="7848871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>
                <a:solidFill>
                  <a:schemeClr val="tx2"/>
                </a:solidFill>
              </a:rPr>
              <a:t>A Rövid Ellátási Lánchoz kapcsolódó beruházások támogatása az élelmiszeriparban, valamint a borászat területén </a:t>
            </a:r>
            <a:endParaRPr lang="hu-HU" sz="2200" b="1" dirty="0">
              <a:solidFill>
                <a:schemeClr val="tx2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69534"/>
            <a:ext cx="129540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210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hu-HU" sz="2800" dirty="0" smtClean="0">
                <a:cs typeface="Times New Roman" pitchFamily="18" charset="0"/>
              </a:rPr>
              <a:t>Élelmiszeripar esetében</a:t>
            </a:r>
            <a:endParaRPr lang="hu-HU" sz="2800" dirty="0">
              <a:cs typeface="Times New Roman" pitchFamily="18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441753"/>
              </p:ext>
            </p:extLst>
          </p:nvPr>
        </p:nvGraphicFramePr>
        <p:xfrm>
          <a:off x="457200" y="2132856"/>
          <a:ext cx="8229600" cy="3993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199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524572"/>
              </p:ext>
            </p:extLst>
          </p:nvPr>
        </p:nvGraphicFramePr>
        <p:xfrm>
          <a:off x="323528" y="1412776"/>
          <a:ext cx="8445624" cy="442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5761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221088"/>
            <a:ext cx="2361151" cy="2062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Borászat esetében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781230"/>
              </p:ext>
            </p:extLst>
          </p:nvPr>
        </p:nvGraphicFramePr>
        <p:xfrm>
          <a:off x="251520" y="2060848"/>
          <a:ext cx="7211144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13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915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14</a:t>
            </a:fld>
            <a:endParaRPr lang="hu-HU"/>
          </a:p>
        </p:txBody>
      </p:sp>
      <p:sp>
        <p:nvSpPr>
          <p:cNvPr id="3" name="Téglalap 2"/>
          <p:cNvSpPr/>
          <p:nvPr/>
        </p:nvSpPr>
        <p:spPr>
          <a:xfrm>
            <a:off x="323528" y="1556792"/>
            <a:ext cx="8424936" cy="443198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hu-HU" b="1" u="sng" dirty="0"/>
              <a:t>Kis gazdasági szereplők  közötti együttműködések</a:t>
            </a:r>
          </a:p>
          <a:p>
            <a:pPr>
              <a:buNone/>
            </a:pPr>
            <a:r>
              <a:rPr lang="hu-HU" b="1" dirty="0"/>
              <a:t>– konzorciális jellegű </a:t>
            </a:r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(a VP-ben ÚJ) </a:t>
            </a:r>
            <a:r>
              <a:rPr lang="hu-HU" dirty="0"/>
              <a:t>(összesen </a:t>
            </a:r>
            <a:r>
              <a:rPr lang="hu-HU" dirty="0" smtClean="0"/>
              <a:t>2,98 </a:t>
            </a:r>
            <a:r>
              <a:rPr lang="hu-HU" dirty="0" smtClean="0"/>
              <a:t>Mrd </a:t>
            </a:r>
            <a:r>
              <a:rPr lang="hu-HU" dirty="0"/>
              <a:t>Ft)</a:t>
            </a:r>
          </a:p>
          <a:p>
            <a:pPr>
              <a:spcBef>
                <a:spcPts val="600"/>
              </a:spcBef>
            </a:pPr>
            <a:r>
              <a:rPr lang="hu-HU" dirty="0"/>
              <a:t>Típusai:</a:t>
            </a:r>
          </a:p>
          <a:p>
            <a:pPr>
              <a:spcBef>
                <a:spcPts val="600"/>
              </a:spcBef>
              <a:buNone/>
            </a:pPr>
            <a:r>
              <a:rPr lang="hu-HU" dirty="0"/>
              <a:t>	- Mezőgazdasági és mezőgazdasági típusú vállalkozások</a:t>
            </a:r>
          </a:p>
          <a:p>
            <a:pPr>
              <a:spcBef>
                <a:spcPts val="600"/>
              </a:spcBef>
              <a:buNone/>
            </a:pPr>
            <a:r>
              <a:rPr lang="hu-HU" dirty="0"/>
              <a:t>	- Mezőgazdasági és </a:t>
            </a:r>
            <a:r>
              <a:rPr lang="hu-HU" u="sng" dirty="0"/>
              <a:t>nem mezőgazdasági típusú vállalkozások</a:t>
            </a:r>
          </a:p>
          <a:p>
            <a:pPr>
              <a:buNone/>
            </a:pPr>
            <a:r>
              <a:rPr lang="hu-HU" dirty="0"/>
              <a:t>(benne: együttműködési költségei és kis egyéni beruházások költségei is)</a:t>
            </a:r>
          </a:p>
          <a:p>
            <a:pPr>
              <a:buNone/>
            </a:pPr>
            <a:endParaRPr lang="hu-HU" dirty="0"/>
          </a:p>
          <a:p>
            <a:pPr>
              <a:buNone/>
            </a:pPr>
            <a:r>
              <a:rPr lang="hu-HU" b="1" u="sng" dirty="0"/>
              <a:t>A szolidáris gazdálkodás és a közösség által támogatott együttműködések - konzorciális</a:t>
            </a:r>
          </a:p>
          <a:p>
            <a:pPr>
              <a:spcBef>
                <a:spcPts val="600"/>
              </a:spcBef>
            </a:pPr>
            <a:r>
              <a:rPr lang="hu-HU" dirty="0"/>
              <a:t>Legalább 1 mezőgazdásági termelő és</a:t>
            </a:r>
          </a:p>
          <a:p>
            <a:pPr>
              <a:spcBef>
                <a:spcPts val="600"/>
              </a:spcBef>
            </a:pPr>
            <a:r>
              <a:rPr lang="hu-HU" dirty="0"/>
              <a:t>Legalább 1 hátrányos munkaerő-piaci csoporttal foglalkozó (szociális, egészségügyi, szemléletformáló, oktatási, stb.) szereplő </a:t>
            </a:r>
          </a:p>
          <a:p>
            <a:pPr algn="just">
              <a:spcBef>
                <a:spcPts val="600"/>
              </a:spcBef>
            </a:pPr>
            <a:r>
              <a:rPr lang="hu-HU" u="sng" dirty="0"/>
              <a:t>Eszközei:</a:t>
            </a:r>
            <a:r>
              <a:rPr lang="hu-HU" dirty="0"/>
              <a:t> </a:t>
            </a:r>
            <a:r>
              <a:rPr lang="hu-HU" dirty="0" err="1"/>
              <a:t>HH-csoport</a:t>
            </a:r>
            <a:r>
              <a:rPr lang="hu-HU" dirty="0"/>
              <a:t> rehabilitációs bevonása, szemléletformálás és készségfejlesztések, marketingtevékenységek (első sorban a szolidáris célok népszerűsítése érdekében – „segítő vásárlás”)</a:t>
            </a:r>
          </a:p>
        </p:txBody>
      </p:sp>
      <p:sp>
        <p:nvSpPr>
          <p:cNvPr id="4" name="Téglalap 3"/>
          <p:cNvSpPr/>
          <p:nvPr/>
        </p:nvSpPr>
        <p:spPr>
          <a:xfrm>
            <a:off x="323528" y="908720"/>
            <a:ext cx="577510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hu-HU" i="1" dirty="0"/>
              <a:t>Együttműködések </a:t>
            </a:r>
            <a:r>
              <a:rPr lang="hu-HU" i="1" dirty="0" smtClean="0"/>
              <a:t>vidéki térségben történő támogatása M16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2018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/>
          </p:cNvSpPr>
          <p:nvPr/>
        </p:nvSpPr>
        <p:spPr bwMode="auto">
          <a:xfrm>
            <a:off x="398462" y="836712"/>
            <a:ext cx="8347075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1" i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Köszönöm </a:t>
            </a:r>
            <a:r>
              <a:rPr lang="hu-HU" altLang="hu-HU" sz="2400" b="1" i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megtisztelő figyelmüket!</a:t>
            </a:r>
          </a:p>
        </p:txBody>
      </p:sp>
      <p:sp>
        <p:nvSpPr>
          <p:cNvPr id="39939" name="Subtitle 2"/>
          <p:cNvSpPr>
            <a:spLocks/>
          </p:cNvSpPr>
          <p:nvPr/>
        </p:nvSpPr>
        <p:spPr bwMode="auto">
          <a:xfrm>
            <a:off x="1979613" y="2420938"/>
            <a:ext cx="5184775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18894"/>
            <a:ext cx="4689903" cy="3120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365" y="3979352"/>
            <a:ext cx="2160239" cy="1385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086" y="2060848"/>
            <a:ext cx="2569827" cy="1710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527875"/>
            <a:ext cx="1798398" cy="1196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390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285884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hu-HU" sz="2400" dirty="0" smtClean="0"/>
              <a:t>Térségek</a:t>
            </a:r>
            <a:r>
              <a:rPr sz="2400" dirty="0" smtClean="0"/>
              <a:t> közötti együttműködések</a:t>
            </a:r>
            <a:r>
              <a:rPr sz="2400" dirty="0" smtClean="0"/>
              <a:t/>
            </a:r>
            <a:br>
              <a:rPr sz="2400" dirty="0" smtClean="0"/>
            </a:br>
            <a:r>
              <a:rPr sz="2400" dirty="0" smtClean="0"/>
              <a:t>tapasztalatai</a:t>
            </a:r>
            <a:endParaRPr sz="2400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285720" y="2214554"/>
          <a:ext cx="4357718" cy="3643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782"/>
                <a:gridCol w="1502649"/>
                <a:gridCol w="1277287"/>
              </a:tblGrid>
              <a:tr h="33570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Téma</a:t>
                      </a:r>
                      <a:endParaRPr kumimoji="0" lang="hu-HU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Érték</a:t>
                      </a:r>
                      <a:endParaRPr kumimoji="0" lang="hu-HU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Megoszlás</a:t>
                      </a:r>
                      <a:endParaRPr kumimoji="0" lang="hu-HU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</a:tr>
              <a:tr h="55694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Turizmusfejlesztés</a:t>
                      </a:r>
                      <a:endParaRPr kumimoji="0" lang="hu-HU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   3.165.583.057Ft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latin typeface="Arial"/>
                          <a:ea typeface="MS Mincho"/>
                          <a:cs typeface="Times New Roman"/>
                        </a:rPr>
                        <a:t>33%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5694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Helyi termékek,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értékleltár</a:t>
                      </a:r>
                      <a:endParaRPr kumimoji="0" lang="hu-HU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latin typeface="Arial"/>
                          <a:ea typeface="Calibri"/>
                          <a:cs typeface="Times New Roman"/>
                        </a:rPr>
                        <a:t>1.454.597.588Ft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latin typeface="Arial"/>
                          <a:ea typeface="MS Mincho"/>
                          <a:cs typeface="Times New Roman"/>
                        </a:rPr>
                        <a:t>15%</a:t>
                      </a:r>
                      <a:endParaRPr lang="hu-H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276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Gasztronómia </a:t>
                      </a:r>
                      <a:endParaRPr kumimoji="0" lang="hu-HU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latin typeface="Arial"/>
                          <a:ea typeface="Calibri"/>
                          <a:cs typeface="Times New Roman"/>
                        </a:rPr>
                        <a:t>253.263.063Ft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latin typeface="Arial"/>
                          <a:ea typeface="MS Mincho"/>
                          <a:cs typeface="Times New Roman"/>
                        </a:rPr>
                        <a:t>3%</a:t>
                      </a:r>
                      <a:endParaRPr lang="hu-H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2761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Hagyományőrzés</a:t>
                      </a:r>
                      <a:endParaRPr kumimoji="0" lang="hu-HU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latin typeface="Arial"/>
                          <a:ea typeface="Calibri"/>
                          <a:cs typeface="Times New Roman"/>
                        </a:rPr>
                        <a:t>1.285.478.701Ft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latin typeface="Arial"/>
                          <a:ea typeface="MS Mincho"/>
                          <a:cs typeface="Times New Roman"/>
                        </a:rPr>
                        <a:t>13%</a:t>
                      </a:r>
                      <a:endParaRPr lang="hu-H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6705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Környezetvédelem </a:t>
                      </a:r>
                      <a:endParaRPr kumimoji="0" lang="hu-HU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                             398.139.295 </a:t>
                      </a:r>
                      <a:r>
                        <a:rPr lang="hu-HU" sz="1200" dirty="0" smtClean="0">
                          <a:latin typeface="Arial"/>
                          <a:ea typeface="Calibri"/>
                          <a:cs typeface="Times New Roman"/>
                        </a:rPr>
                        <a:t>Ft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latin typeface="Arial"/>
                          <a:ea typeface="MS Mincho"/>
                          <a:cs typeface="Times New Roman"/>
                        </a:rPr>
                        <a:t>4%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6579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Agrárgazdaság fejlesztés</a:t>
                      </a:r>
                      <a:endParaRPr kumimoji="0" lang="hu-HU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MS Mincho"/>
                          <a:cs typeface="Times New Roman"/>
                        </a:rPr>
                        <a:t>2.314.062.424Ft</a:t>
                      </a:r>
                      <a:endParaRPr lang="hu-H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latin typeface="Arial"/>
                          <a:ea typeface="MS Mincho"/>
                          <a:cs typeface="Times New Roman"/>
                        </a:rPr>
                        <a:t>26%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021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MS Mincho" pitchFamily="49" charset="-128"/>
                          <a:cs typeface="Arial" charset="0"/>
                        </a:rPr>
                        <a:t>Egyéb</a:t>
                      </a:r>
                      <a:endParaRPr kumimoji="0" lang="hu-HU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solidFill>
                            <a:srgbClr val="000000"/>
                          </a:solidFill>
                          <a:latin typeface="Arial"/>
                          <a:ea typeface="MS Mincho"/>
                          <a:cs typeface="Times New Roman"/>
                        </a:rPr>
                        <a:t>582.960.545 </a:t>
                      </a:r>
                      <a:r>
                        <a:rPr lang="hu-HU" sz="1200" dirty="0">
                          <a:latin typeface="Arial"/>
                          <a:ea typeface="MS Mincho"/>
                          <a:cs typeface="Times New Roman"/>
                        </a:rPr>
                        <a:t>Ft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latin typeface="Arial"/>
                          <a:ea typeface="MS Mincho"/>
                          <a:cs typeface="Times New Roman"/>
                        </a:rPr>
                        <a:t>6%</a:t>
                      </a:r>
                      <a:endParaRPr lang="hu-H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2</a:t>
            </a:fld>
            <a:endParaRPr lang="hu-HU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4500562" y="2214554"/>
          <a:ext cx="4500594" cy="3200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013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980728"/>
            <a:ext cx="8157592" cy="518457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  <a:tabLst>
                <a:tab pos="3405188" algn="l"/>
                <a:tab pos="4124325" algn="l"/>
              </a:tabLst>
              <a:defRPr/>
            </a:pPr>
            <a:endParaRPr lang="hu-HU" u="sng" dirty="0" smtClean="0">
              <a:solidFill>
                <a:schemeClr val="tx1"/>
              </a:solidFill>
            </a:endParaRPr>
          </a:p>
          <a:p>
            <a:pPr marL="0" indent="0" algn="ctr">
              <a:buNone/>
              <a:tabLst>
                <a:tab pos="3405188" algn="l"/>
                <a:tab pos="4124325" algn="l"/>
              </a:tabLst>
              <a:defRPr/>
            </a:pPr>
            <a:endParaRPr lang="hu-HU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  <a:tabLst>
                <a:tab pos="3405188" algn="l"/>
                <a:tab pos="4124325" algn="l"/>
              </a:tabLst>
              <a:defRPr/>
            </a:pPr>
            <a:endParaRPr lang="hu-HU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  <a:tabLst>
                <a:tab pos="3405188" algn="l"/>
                <a:tab pos="4124325" algn="l"/>
              </a:tabLst>
              <a:defRPr/>
            </a:pPr>
            <a:r>
              <a:rPr lang="hu-HU" u="sng" dirty="0" smtClean="0">
                <a:solidFill>
                  <a:schemeClr val="accent2">
                    <a:lumMod val="50000"/>
                  </a:schemeClr>
                </a:solidFill>
              </a:rPr>
              <a:t>Az </a:t>
            </a:r>
            <a:r>
              <a:rPr lang="hu-HU" u="sng" dirty="0" err="1">
                <a:solidFill>
                  <a:schemeClr val="accent2">
                    <a:lumMod val="50000"/>
                  </a:schemeClr>
                </a:solidFill>
              </a:rPr>
              <a:t>alintézkedés</a:t>
            </a:r>
            <a:r>
              <a:rPr lang="hu-HU" u="sng" dirty="0">
                <a:solidFill>
                  <a:schemeClr val="accent2">
                    <a:lumMod val="50000"/>
                  </a:schemeClr>
                </a:solidFill>
              </a:rPr>
              <a:t> alapgondolata:</a:t>
            </a:r>
          </a:p>
          <a:p>
            <a:pPr marL="0" indent="0" algn="ctr">
              <a:buNone/>
              <a:tabLst>
                <a:tab pos="3405188" algn="l"/>
                <a:tab pos="4124325" algn="l"/>
              </a:tabLst>
              <a:defRPr/>
            </a:pPr>
            <a:r>
              <a:rPr lang="hu-HU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buNone/>
              <a:tabLst>
                <a:tab pos="3405188" algn="l"/>
                <a:tab pos="4124325" algn="l"/>
              </a:tabLst>
              <a:defRPr/>
            </a:pPr>
            <a:r>
              <a:rPr lang="hu-HU" dirty="0">
                <a:solidFill>
                  <a:schemeClr val="accent2">
                    <a:lumMod val="50000"/>
                  </a:schemeClr>
                </a:solidFill>
              </a:rPr>
              <a:t>az ellátási lánc szereplőinek horizontális és vertikális együttműködése, </a:t>
            </a: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buNone/>
              <a:tabLst>
                <a:tab pos="3405188" algn="l"/>
                <a:tab pos="4124325" algn="l"/>
              </a:tabLst>
              <a:defRPr/>
            </a:pPr>
            <a:r>
              <a:rPr lang="hu-HU" dirty="0">
                <a:solidFill>
                  <a:schemeClr val="accent2">
                    <a:lumMod val="50000"/>
                  </a:schemeClr>
                </a:solidFill>
              </a:rPr>
              <a:t>a rövid ellátási láncok és a helyi piacok létrehozása és fejlesztése, valamint az ezekkel kapcsolatos helyi vonatkozású promóciós tevékenységek </a:t>
            </a:r>
            <a:r>
              <a:rPr lang="hu-HU" dirty="0" smtClean="0">
                <a:solidFill>
                  <a:schemeClr val="accent2">
                    <a:lumMod val="50000"/>
                  </a:schemeClr>
                </a:solidFill>
              </a:rPr>
              <a:t>előmozdítása.</a:t>
            </a:r>
            <a:endParaRPr lang="hu-HU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3</a:t>
            </a:fld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Rövid Ellátási Lánc (M16.4.)</a:t>
            </a:r>
            <a:endParaRPr lang="hu-HU" sz="24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420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Egyenes összekötő nyíllal 7"/>
          <p:cNvCxnSpPr/>
          <p:nvPr/>
        </p:nvCxnSpPr>
        <p:spPr>
          <a:xfrm>
            <a:off x="1403648" y="1633649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Ellipszis 11"/>
          <p:cNvSpPr/>
          <p:nvPr/>
        </p:nvSpPr>
        <p:spPr>
          <a:xfrm>
            <a:off x="251520" y="3068960"/>
            <a:ext cx="4988965" cy="3717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dirty="0">
              <a:latin typeface="Franklin Gothic Medium" pitchFamily="34" charset="0"/>
            </a:endParaRPr>
          </a:p>
        </p:txBody>
      </p:sp>
      <p:cxnSp>
        <p:nvCxnSpPr>
          <p:cNvPr id="14" name="Egyenes összekötő nyíllal 13"/>
          <p:cNvCxnSpPr/>
          <p:nvPr/>
        </p:nvCxnSpPr>
        <p:spPr>
          <a:xfrm>
            <a:off x="2746002" y="1633649"/>
            <a:ext cx="25798" cy="13633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Ellipszis 15"/>
          <p:cNvSpPr/>
          <p:nvPr/>
        </p:nvSpPr>
        <p:spPr>
          <a:xfrm>
            <a:off x="2987824" y="1844824"/>
            <a:ext cx="3456384" cy="18002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dirty="0">
              <a:latin typeface="Franklin Gothic Medium" pitchFamily="34" charset="0"/>
            </a:endParaRPr>
          </a:p>
        </p:txBody>
      </p:sp>
      <p:sp>
        <p:nvSpPr>
          <p:cNvPr id="2" name="Ellipszis 1"/>
          <p:cNvSpPr/>
          <p:nvPr/>
        </p:nvSpPr>
        <p:spPr>
          <a:xfrm>
            <a:off x="35496" y="1862249"/>
            <a:ext cx="2591845" cy="142273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latin typeface="Franklin Gothic Medium" pitchFamily="34" charset="0"/>
              </a:rPr>
              <a:t>Felhívás </a:t>
            </a:r>
            <a:r>
              <a:rPr lang="hu-HU" b="1" dirty="0" smtClean="0">
                <a:latin typeface="Franklin Gothic Medium" pitchFamily="34" charset="0"/>
              </a:rPr>
              <a:t>várható </a:t>
            </a:r>
            <a:r>
              <a:rPr lang="hu-HU" b="1" dirty="0">
                <a:latin typeface="Franklin Gothic Medium" pitchFamily="34" charset="0"/>
              </a:rPr>
              <a:t>megjelenése: </a:t>
            </a:r>
            <a:endParaRPr lang="hu-HU" b="1" dirty="0" smtClean="0">
              <a:latin typeface="Franklin Gothic Medium" pitchFamily="34" charset="0"/>
            </a:endParaRPr>
          </a:p>
          <a:p>
            <a:pPr algn="ctr"/>
            <a:r>
              <a:rPr lang="hu-HU" b="1" dirty="0" smtClean="0">
                <a:solidFill>
                  <a:schemeClr val="tx1"/>
                </a:solidFill>
                <a:latin typeface="Franklin Gothic Medium" pitchFamily="34" charset="0"/>
              </a:rPr>
              <a:t>2016</a:t>
            </a:r>
            <a:r>
              <a:rPr lang="hu-HU" b="1" dirty="0">
                <a:solidFill>
                  <a:schemeClr val="tx1"/>
                </a:solidFill>
                <a:latin typeface="Franklin Gothic Medium" pitchFamily="34" charset="0"/>
              </a:rPr>
              <a:t>. augusztus</a:t>
            </a:r>
          </a:p>
        </p:txBody>
      </p:sp>
      <p:cxnSp>
        <p:nvCxnSpPr>
          <p:cNvPr id="18" name="Egyenes összekötő nyíllal 17"/>
          <p:cNvCxnSpPr/>
          <p:nvPr/>
        </p:nvCxnSpPr>
        <p:spPr>
          <a:xfrm>
            <a:off x="4572000" y="1651074"/>
            <a:ext cx="0" cy="211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Ellipszis 20"/>
          <p:cNvSpPr/>
          <p:nvPr/>
        </p:nvSpPr>
        <p:spPr>
          <a:xfrm>
            <a:off x="5076056" y="3645024"/>
            <a:ext cx="3873519" cy="216024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cxnSp>
        <p:nvCxnSpPr>
          <p:cNvPr id="24" name="Egyenes összekötő nyíllal 23"/>
          <p:cNvCxnSpPr/>
          <p:nvPr/>
        </p:nvCxnSpPr>
        <p:spPr>
          <a:xfrm>
            <a:off x="6732240" y="1608534"/>
            <a:ext cx="0" cy="19301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>
            <a:off x="6876256" y="1455108"/>
            <a:ext cx="2203796" cy="141577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hu-HU" sz="1600" b="1" dirty="0" smtClean="0">
              <a:solidFill>
                <a:schemeClr val="bg1"/>
              </a:solidFill>
              <a:latin typeface="Franklin Gothic Medium" pitchFamily="34" charset="0"/>
            </a:endParaRPr>
          </a:p>
          <a:p>
            <a:pPr algn="ctr"/>
            <a:r>
              <a:rPr lang="hu-HU" sz="2500" b="1" dirty="0" smtClean="0">
                <a:solidFill>
                  <a:schemeClr val="tx1"/>
                </a:solidFill>
                <a:latin typeface="Franklin Gothic Medium" pitchFamily="34" charset="0"/>
              </a:rPr>
              <a:t>Teljes  forrás</a:t>
            </a:r>
            <a:r>
              <a:rPr lang="hu-HU" sz="2500" b="1" dirty="0">
                <a:solidFill>
                  <a:schemeClr val="tx1"/>
                </a:solidFill>
                <a:latin typeface="Franklin Gothic Medium" pitchFamily="34" charset="0"/>
              </a:rPr>
              <a:t>: </a:t>
            </a:r>
            <a:endParaRPr lang="hu-HU" sz="2500" b="1" dirty="0" smtClean="0">
              <a:solidFill>
                <a:schemeClr val="tx1"/>
              </a:solidFill>
              <a:latin typeface="Franklin Gothic Medium" pitchFamily="34" charset="0"/>
            </a:endParaRPr>
          </a:p>
          <a:p>
            <a:pPr algn="ctr"/>
            <a:r>
              <a:rPr lang="hu-HU" sz="2500" dirty="0" smtClean="0">
                <a:solidFill>
                  <a:schemeClr val="tx1"/>
                </a:solidFill>
                <a:latin typeface="Franklin Gothic Medium" pitchFamily="34" charset="0"/>
              </a:rPr>
              <a:t>3,84 </a:t>
            </a:r>
            <a:r>
              <a:rPr lang="hu-HU" sz="2500" dirty="0">
                <a:solidFill>
                  <a:schemeClr val="tx1"/>
                </a:solidFill>
                <a:latin typeface="Franklin Gothic Medium" pitchFamily="34" charset="0"/>
              </a:rPr>
              <a:t>Mrd Ft</a:t>
            </a:r>
            <a:r>
              <a:rPr lang="hu-HU" sz="2500" dirty="0" smtClean="0">
                <a:solidFill>
                  <a:schemeClr val="tx1"/>
                </a:solidFill>
                <a:latin typeface="Franklin Gothic Medium" pitchFamily="34" charset="0"/>
              </a:rPr>
              <a:t>.</a:t>
            </a:r>
          </a:p>
          <a:p>
            <a:endParaRPr lang="hu-HU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231107" y="787351"/>
            <a:ext cx="8229325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2200" b="1" dirty="0">
                <a:solidFill>
                  <a:schemeClr val="tx2"/>
                </a:solidFill>
              </a:rPr>
              <a:t>Együttműködések támogatása a rövid ellátási láncok </a:t>
            </a:r>
            <a:endParaRPr lang="hu-HU" sz="2200" b="1" dirty="0" smtClean="0">
              <a:solidFill>
                <a:schemeClr val="tx2"/>
              </a:solidFill>
            </a:endParaRPr>
          </a:p>
          <a:p>
            <a:r>
              <a:rPr lang="hu-HU" sz="2200" b="1" dirty="0" smtClean="0">
                <a:solidFill>
                  <a:schemeClr val="tx2"/>
                </a:solidFill>
              </a:rPr>
              <a:t>és </a:t>
            </a:r>
            <a:r>
              <a:rPr lang="hu-HU" sz="2200" b="1" dirty="0">
                <a:solidFill>
                  <a:schemeClr val="tx2"/>
                </a:solidFill>
              </a:rPr>
              <a:t>a helyi piacok </a:t>
            </a:r>
            <a:r>
              <a:rPr lang="hu-HU" sz="2200" b="1" dirty="0" smtClean="0">
                <a:solidFill>
                  <a:schemeClr val="tx2"/>
                </a:solidFill>
              </a:rPr>
              <a:t>kialakításáért, fejlesztéséért </a:t>
            </a:r>
            <a:r>
              <a:rPr lang="hu-HU" sz="2200" b="1" dirty="0">
                <a:solidFill>
                  <a:schemeClr val="tx2"/>
                </a:solidFill>
              </a:rPr>
              <a:t>és promóciójáért 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5364088" y="4124979"/>
            <a:ext cx="34932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latin typeface="Franklin Gothic Medium (Szövegtörzs)"/>
              </a:rPr>
              <a:t>Támogatás mértéke:</a:t>
            </a:r>
          </a:p>
          <a:p>
            <a:r>
              <a:rPr lang="hu-HU" dirty="0">
                <a:solidFill>
                  <a:schemeClr val="bg1"/>
                </a:solidFill>
                <a:latin typeface="Franklin Gothic Medium (Szövegtörzs)"/>
              </a:rPr>
              <a:t>meghatározott költségek 90%-a</a:t>
            </a:r>
            <a:r>
              <a:rPr lang="hu-HU" dirty="0" smtClean="0">
                <a:solidFill>
                  <a:schemeClr val="bg1"/>
                </a:solidFill>
                <a:latin typeface="Franklin Gothic Medium (Szövegtörzs)"/>
              </a:rPr>
              <a:t>,</a:t>
            </a:r>
          </a:p>
          <a:p>
            <a:r>
              <a:rPr lang="hu-HU" dirty="0" smtClean="0">
                <a:solidFill>
                  <a:schemeClr val="bg1"/>
                </a:solidFill>
                <a:latin typeface="Franklin Gothic Medium (Szövegtörzs)"/>
              </a:rPr>
              <a:t> </a:t>
            </a:r>
            <a:r>
              <a:rPr lang="hu-HU" dirty="0" err="1">
                <a:solidFill>
                  <a:schemeClr val="bg1"/>
                </a:solidFill>
                <a:latin typeface="Franklin Gothic Medium (Szövegtörzs)"/>
              </a:rPr>
              <a:t>max</a:t>
            </a:r>
            <a:r>
              <a:rPr lang="hu-HU" dirty="0">
                <a:solidFill>
                  <a:schemeClr val="bg1"/>
                </a:solidFill>
                <a:latin typeface="Franklin Gothic Medium (Szövegtörzs)"/>
              </a:rPr>
              <a:t>. </a:t>
            </a:r>
            <a:r>
              <a:rPr lang="hu-HU" b="1" dirty="0">
                <a:latin typeface="Franklin Gothic Medium (Szövegtörzs)"/>
              </a:rPr>
              <a:t>300 000 EUR/projekt</a:t>
            </a:r>
          </a:p>
          <a:p>
            <a:r>
              <a:rPr lang="hu-HU" dirty="0">
                <a:solidFill>
                  <a:schemeClr val="bg1"/>
                </a:solidFill>
                <a:latin typeface="Franklin Gothic Medium (Szövegtörzs)"/>
              </a:rPr>
              <a:t>Maximális időtartam: </a:t>
            </a:r>
            <a:r>
              <a:rPr lang="hu-HU" b="1" dirty="0">
                <a:latin typeface="Franklin Gothic Medium (Szövegtörzs)"/>
              </a:rPr>
              <a:t>3 év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1132791" y="3429000"/>
            <a:ext cx="365523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latin typeface="Franklin Gothic Medium (Szövegtörzs)"/>
              </a:rPr>
              <a:t>Célja: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>
                <a:latin typeface="Franklin Gothic Medium (Szövegtörzs)"/>
              </a:rPr>
              <a:t>A termelők közös és közvetlen piacra juttatása a rövid élelmiszercsatornákon keresztül. A speciális együttműködési formák, a közös értékesítési módok és az eredményes együttműködés folytatásához szükséges szakértői és </a:t>
            </a:r>
            <a:r>
              <a:rPr lang="hu-HU" dirty="0" err="1">
                <a:latin typeface="Franklin Gothic Medium (Szövegtörzs)"/>
              </a:rPr>
              <a:t>mentorálási</a:t>
            </a:r>
            <a:r>
              <a:rPr lang="hu-HU" dirty="0">
                <a:latin typeface="Franklin Gothic Medium (Szövegtörzs)"/>
              </a:rPr>
              <a:t> kapacitás biztosítása által.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383868" y="2105561"/>
            <a:ext cx="2808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>
                <a:latin typeface="Franklin Gothic Medium (Szövegtörzs)"/>
              </a:rPr>
              <a:t>Kedvezményezettek:</a:t>
            </a:r>
          </a:p>
          <a:p>
            <a:r>
              <a:rPr lang="hu-HU" sz="1600" dirty="0">
                <a:solidFill>
                  <a:schemeClr val="bg1"/>
                </a:solidFill>
                <a:latin typeface="Franklin Gothic Medium (Szövegtörzs)"/>
              </a:rPr>
              <a:t>Mezőgazdasági termelők csoportjai és a non-profit </a:t>
            </a:r>
            <a:r>
              <a:rPr lang="hu-HU" sz="1600" dirty="0" smtClean="0">
                <a:solidFill>
                  <a:schemeClr val="bg1"/>
                </a:solidFill>
                <a:latin typeface="Franklin Gothic Medium (Szövegtörzs)"/>
              </a:rPr>
              <a:t>szervezet (piacszervező</a:t>
            </a:r>
            <a:r>
              <a:rPr lang="hu-HU" sz="1600" dirty="0" smtClean="0">
                <a:solidFill>
                  <a:schemeClr val="bg1"/>
                </a:solidFill>
                <a:latin typeface="Franklin Gothic Medium (Szövegtörzs)"/>
              </a:rPr>
              <a:t>) együttműködése.</a:t>
            </a:r>
            <a:endParaRPr lang="hu-HU" sz="1600" dirty="0">
              <a:solidFill>
                <a:schemeClr val="bg1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244673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218934"/>
              </p:ext>
            </p:extLst>
          </p:nvPr>
        </p:nvGraphicFramePr>
        <p:xfrm>
          <a:off x="323528" y="1412776"/>
          <a:ext cx="83529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6804248" y="6381328"/>
            <a:ext cx="2133600" cy="365125"/>
          </a:xfrm>
        </p:spPr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992888" cy="6480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u-HU" sz="2000" dirty="0" smtClean="0">
                <a:solidFill>
                  <a:schemeClr val="accent2">
                    <a:lumMod val="50000"/>
                  </a:schemeClr>
                </a:solidFill>
              </a:rPr>
              <a:t>REL együttműködési csoport összetétele:</a:t>
            </a:r>
            <a:endParaRPr lang="hu-H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51720" y="980728"/>
            <a:ext cx="6563072" cy="720080"/>
          </a:xfrm>
        </p:spPr>
        <p:txBody>
          <a:bodyPr>
            <a:normAutofit/>
          </a:bodyPr>
          <a:lstStyle/>
          <a:p>
            <a:pPr algn="ctr"/>
            <a:endParaRPr lang="hu-HU" sz="1800" dirty="0"/>
          </a:p>
        </p:txBody>
      </p:sp>
      <p:grpSp>
        <p:nvGrpSpPr>
          <p:cNvPr id="3" name="Csoportba foglalás 2"/>
          <p:cNvGrpSpPr/>
          <p:nvPr/>
        </p:nvGrpSpPr>
        <p:grpSpPr>
          <a:xfrm>
            <a:off x="412121" y="93330"/>
            <a:ext cx="8514844" cy="6342861"/>
            <a:chOff x="457200" y="18282"/>
            <a:chExt cx="8514844" cy="6342861"/>
          </a:xfrm>
        </p:grpSpPr>
        <p:sp>
          <p:nvSpPr>
            <p:cNvPr id="6" name="Szabadkézi sokszög 5"/>
            <p:cNvSpPr/>
            <p:nvPr/>
          </p:nvSpPr>
          <p:spPr>
            <a:xfrm rot="6240644">
              <a:off x="2466865" y="4136609"/>
              <a:ext cx="29777" cy="2689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447"/>
                  </a:moveTo>
                  <a:lnTo>
                    <a:pt x="29777" y="13447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Szabadkézi sokszög 6"/>
            <p:cNvSpPr/>
            <p:nvPr/>
          </p:nvSpPr>
          <p:spPr>
            <a:xfrm rot="1696832">
              <a:off x="2946422" y="4259190"/>
              <a:ext cx="1431369" cy="2689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447"/>
                  </a:moveTo>
                  <a:lnTo>
                    <a:pt x="1431369" y="13447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Szabadkézi sokszög 7"/>
            <p:cNvSpPr/>
            <p:nvPr/>
          </p:nvSpPr>
          <p:spPr>
            <a:xfrm rot="266855">
              <a:off x="3165306" y="4319431"/>
              <a:ext cx="3031136" cy="2689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447"/>
                  </a:moveTo>
                  <a:lnTo>
                    <a:pt x="3031136" y="13447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Szabadkézi sokszög 8"/>
            <p:cNvSpPr/>
            <p:nvPr/>
          </p:nvSpPr>
          <p:spPr>
            <a:xfrm rot="20526853">
              <a:off x="2967460" y="3134501"/>
              <a:ext cx="2664504" cy="2689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447"/>
                  </a:moveTo>
                  <a:lnTo>
                    <a:pt x="2664504" y="13447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Szabadkézi sokszög 9"/>
            <p:cNvSpPr/>
            <p:nvPr/>
          </p:nvSpPr>
          <p:spPr>
            <a:xfrm rot="20593427">
              <a:off x="3020489" y="3475930"/>
              <a:ext cx="533747" cy="2689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447"/>
                  </a:moveTo>
                  <a:lnTo>
                    <a:pt x="533747" y="13447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Szabadkézi sokszög 10"/>
            <p:cNvSpPr/>
            <p:nvPr/>
          </p:nvSpPr>
          <p:spPr>
            <a:xfrm rot="18764497" flipV="1">
              <a:off x="2820837" y="1771364"/>
              <a:ext cx="2103472" cy="21708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3447"/>
                  </a:moveTo>
                  <a:lnTo>
                    <a:pt x="1380546" y="13447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Ellipszis 11"/>
            <p:cNvSpPr/>
            <p:nvPr/>
          </p:nvSpPr>
          <p:spPr>
            <a:xfrm>
              <a:off x="913829" y="2408332"/>
              <a:ext cx="2791310" cy="2408373"/>
            </a:xfrm>
            <a:prstGeom prst="ellipse">
              <a:avLst/>
            </a:prstGeom>
            <a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9000" r="-9000"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Szabadkézi sokszög 13"/>
            <p:cNvSpPr/>
            <p:nvPr/>
          </p:nvSpPr>
          <p:spPr>
            <a:xfrm>
              <a:off x="3411119" y="2077222"/>
              <a:ext cx="2263463" cy="2195415"/>
            </a:xfrm>
            <a:custGeom>
              <a:avLst/>
              <a:gdLst>
                <a:gd name="connsiteX0" fmla="*/ 0 w 2263463"/>
                <a:gd name="connsiteY0" fmla="*/ 1097708 h 2195415"/>
                <a:gd name="connsiteX1" fmla="*/ 1131732 w 2263463"/>
                <a:gd name="connsiteY1" fmla="*/ 0 h 2195415"/>
                <a:gd name="connsiteX2" fmla="*/ 2263464 w 2263463"/>
                <a:gd name="connsiteY2" fmla="*/ 1097708 h 2195415"/>
                <a:gd name="connsiteX3" fmla="*/ 1131732 w 2263463"/>
                <a:gd name="connsiteY3" fmla="*/ 2195416 h 2195415"/>
                <a:gd name="connsiteX4" fmla="*/ 0 w 2263463"/>
                <a:gd name="connsiteY4" fmla="*/ 1097708 h 2195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3463" h="2195415">
                  <a:moveTo>
                    <a:pt x="0" y="1097708"/>
                  </a:moveTo>
                  <a:cubicBezTo>
                    <a:pt x="0" y="491461"/>
                    <a:pt x="506694" y="0"/>
                    <a:pt x="1131732" y="0"/>
                  </a:cubicBezTo>
                  <a:cubicBezTo>
                    <a:pt x="1756770" y="0"/>
                    <a:pt x="2263464" y="491461"/>
                    <a:pt x="2263464" y="1097708"/>
                  </a:cubicBezTo>
                  <a:cubicBezTo>
                    <a:pt x="2263464" y="1703955"/>
                    <a:pt x="1756770" y="2195416"/>
                    <a:pt x="1131732" y="2195416"/>
                  </a:cubicBezTo>
                  <a:cubicBezTo>
                    <a:pt x="506694" y="2195416"/>
                    <a:pt x="0" y="1703955"/>
                    <a:pt x="0" y="1097708"/>
                  </a:cubicBezTo>
                  <a:close/>
                </a:path>
              </a:pathLst>
            </a:cu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346716" tIns="336751" rIns="346716" bIns="336751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Egyesület</a:t>
              </a:r>
              <a:endParaRPr lang="hu-HU" sz="2400" kern="1200" dirty="0"/>
            </a:p>
          </p:txBody>
        </p:sp>
        <p:sp>
          <p:nvSpPr>
            <p:cNvPr id="15" name="Szabadkézi sokszög 14"/>
            <p:cNvSpPr/>
            <p:nvPr/>
          </p:nvSpPr>
          <p:spPr>
            <a:xfrm>
              <a:off x="5481175" y="1337728"/>
              <a:ext cx="2389294" cy="2351394"/>
            </a:xfrm>
            <a:custGeom>
              <a:avLst/>
              <a:gdLst>
                <a:gd name="connsiteX0" fmla="*/ 0 w 2389294"/>
                <a:gd name="connsiteY0" fmla="*/ 1175697 h 2351394"/>
                <a:gd name="connsiteX1" fmla="*/ 1194647 w 2389294"/>
                <a:gd name="connsiteY1" fmla="*/ 0 h 2351394"/>
                <a:gd name="connsiteX2" fmla="*/ 2389294 w 2389294"/>
                <a:gd name="connsiteY2" fmla="*/ 1175697 h 2351394"/>
                <a:gd name="connsiteX3" fmla="*/ 1194647 w 2389294"/>
                <a:gd name="connsiteY3" fmla="*/ 2351394 h 2351394"/>
                <a:gd name="connsiteX4" fmla="*/ 0 w 2389294"/>
                <a:gd name="connsiteY4" fmla="*/ 1175697 h 235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9294" h="2351394">
                  <a:moveTo>
                    <a:pt x="0" y="1175697"/>
                  </a:moveTo>
                  <a:cubicBezTo>
                    <a:pt x="0" y="526377"/>
                    <a:pt x="534862" y="0"/>
                    <a:pt x="1194647" y="0"/>
                  </a:cubicBezTo>
                  <a:cubicBezTo>
                    <a:pt x="1854432" y="0"/>
                    <a:pt x="2389294" y="526377"/>
                    <a:pt x="2389294" y="1175697"/>
                  </a:cubicBezTo>
                  <a:cubicBezTo>
                    <a:pt x="2389294" y="1825017"/>
                    <a:pt x="1854432" y="2351394"/>
                    <a:pt x="1194647" y="2351394"/>
                  </a:cubicBezTo>
                  <a:cubicBezTo>
                    <a:pt x="534862" y="2351394"/>
                    <a:pt x="0" y="1825017"/>
                    <a:pt x="0" y="1175697"/>
                  </a:cubicBezTo>
                  <a:close/>
                </a:path>
              </a:pathLst>
            </a:cu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365144" tIns="359594" rIns="365144" bIns="359594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Alapítvány</a:t>
              </a:r>
              <a:endParaRPr lang="hu-HU" sz="2400" kern="1200" dirty="0"/>
            </a:p>
          </p:txBody>
        </p:sp>
        <p:sp>
          <p:nvSpPr>
            <p:cNvPr id="16" name="Szabadkézi sokszög 15"/>
            <p:cNvSpPr/>
            <p:nvPr/>
          </p:nvSpPr>
          <p:spPr>
            <a:xfrm>
              <a:off x="6200645" y="3522895"/>
              <a:ext cx="2771399" cy="2587619"/>
            </a:xfrm>
            <a:custGeom>
              <a:avLst/>
              <a:gdLst>
                <a:gd name="connsiteX0" fmla="*/ 0 w 2771399"/>
                <a:gd name="connsiteY0" fmla="*/ 1293810 h 2587619"/>
                <a:gd name="connsiteX1" fmla="*/ 1385700 w 2771399"/>
                <a:gd name="connsiteY1" fmla="*/ 0 h 2587619"/>
                <a:gd name="connsiteX2" fmla="*/ 2771400 w 2771399"/>
                <a:gd name="connsiteY2" fmla="*/ 1293810 h 2587619"/>
                <a:gd name="connsiteX3" fmla="*/ 1385700 w 2771399"/>
                <a:gd name="connsiteY3" fmla="*/ 2587620 h 2587619"/>
                <a:gd name="connsiteX4" fmla="*/ 0 w 2771399"/>
                <a:gd name="connsiteY4" fmla="*/ 1293810 h 2587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1399" h="2587619">
                  <a:moveTo>
                    <a:pt x="0" y="1293810"/>
                  </a:moveTo>
                  <a:cubicBezTo>
                    <a:pt x="0" y="579258"/>
                    <a:pt x="620399" y="0"/>
                    <a:pt x="1385700" y="0"/>
                  </a:cubicBezTo>
                  <a:cubicBezTo>
                    <a:pt x="2151001" y="0"/>
                    <a:pt x="2771400" y="579258"/>
                    <a:pt x="2771400" y="1293810"/>
                  </a:cubicBezTo>
                  <a:cubicBezTo>
                    <a:pt x="2771400" y="2008362"/>
                    <a:pt x="2151001" y="2587620"/>
                    <a:pt x="1385700" y="2587620"/>
                  </a:cubicBezTo>
                  <a:cubicBezTo>
                    <a:pt x="620399" y="2587620"/>
                    <a:pt x="0" y="2008362"/>
                    <a:pt x="0" y="129381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421102" tIns="394188" rIns="421102" bIns="394188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Egyház jogi személy</a:t>
              </a:r>
              <a:endParaRPr lang="hu-HU" sz="2400" kern="1200" dirty="0"/>
            </a:p>
          </p:txBody>
        </p:sp>
        <p:sp>
          <p:nvSpPr>
            <p:cNvPr id="17" name="Szabadkézi sokszög 16"/>
            <p:cNvSpPr/>
            <p:nvPr/>
          </p:nvSpPr>
          <p:spPr>
            <a:xfrm>
              <a:off x="4139951" y="4005063"/>
              <a:ext cx="2428903" cy="2356080"/>
            </a:xfrm>
            <a:custGeom>
              <a:avLst/>
              <a:gdLst>
                <a:gd name="connsiteX0" fmla="*/ 0 w 2428903"/>
                <a:gd name="connsiteY0" fmla="*/ 1178040 h 2356080"/>
                <a:gd name="connsiteX1" fmla="*/ 1214452 w 2428903"/>
                <a:gd name="connsiteY1" fmla="*/ 0 h 2356080"/>
                <a:gd name="connsiteX2" fmla="*/ 2428904 w 2428903"/>
                <a:gd name="connsiteY2" fmla="*/ 1178040 h 2356080"/>
                <a:gd name="connsiteX3" fmla="*/ 1214452 w 2428903"/>
                <a:gd name="connsiteY3" fmla="*/ 2356080 h 2356080"/>
                <a:gd name="connsiteX4" fmla="*/ 0 w 2428903"/>
                <a:gd name="connsiteY4" fmla="*/ 1178040 h 2356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8903" h="2356080">
                  <a:moveTo>
                    <a:pt x="0" y="1178040"/>
                  </a:moveTo>
                  <a:cubicBezTo>
                    <a:pt x="0" y="527426"/>
                    <a:pt x="543729" y="0"/>
                    <a:pt x="1214452" y="0"/>
                  </a:cubicBezTo>
                  <a:cubicBezTo>
                    <a:pt x="1885175" y="0"/>
                    <a:pt x="2428904" y="527426"/>
                    <a:pt x="2428904" y="1178040"/>
                  </a:cubicBezTo>
                  <a:cubicBezTo>
                    <a:pt x="2428904" y="1828654"/>
                    <a:pt x="1885175" y="2356080"/>
                    <a:pt x="1214452" y="2356080"/>
                  </a:cubicBezTo>
                  <a:cubicBezTo>
                    <a:pt x="543729" y="2356080"/>
                    <a:pt x="0" y="1828654"/>
                    <a:pt x="0" y="117804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370945" tIns="360280" rIns="370945" bIns="36028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Szociális szövetkezet</a:t>
              </a:r>
              <a:endParaRPr lang="hu-HU" sz="2400" kern="1200" dirty="0"/>
            </a:p>
          </p:txBody>
        </p:sp>
        <p:sp>
          <p:nvSpPr>
            <p:cNvPr id="18" name="Szabadkézi sokszög 17"/>
            <p:cNvSpPr/>
            <p:nvPr/>
          </p:nvSpPr>
          <p:spPr>
            <a:xfrm>
              <a:off x="457200" y="4154151"/>
              <a:ext cx="3538705" cy="2037292"/>
            </a:xfrm>
            <a:custGeom>
              <a:avLst/>
              <a:gdLst>
                <a:gd name="connsiteX0" fmla="*/ 0 w 3538705"/>
                <a:gd name="connsiteY0" fmla="*/ 1018646 h 2037292"/>
                <a:gd name="connsiteX1" fmla="*/ 1769353 w 3538705"/>
                <a:gd name="connsiteY1" fmla="*/ 0 h 2037292"/>
                <a:gd name="connsiteX2" fmla="*/ 3538706 w 3538705"/>
                <a:gd name="connsiteY2" fmla="*/ 1018646 h 2037292"/>
                <a:gd name="connsiteX3" fmla="*/ 1769353 w 3538705"/>
                <a:gd name="connsiteY3" fmla="*/ 2037292 h 2037292"/>
                <a:gd name="connsiteX4" fmla="*/ 0 w 3538705"/>
                <a:gd name="connsiteY4" fmla="*/ 1018646 h 203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38705" h="2037292">
                  <a:moveTo>
                    <a:pt x="0" y="1018646"/>
                  </a:moveTo>
                  <a:cubicBezTo>
                    <a:pt x="0" y="456063"/>
                    <a:pt x="792166" y="0"/>
                    <a:pt x="1769353" y="0"/>
                  </a:cubicBezTo>
                  <a:cubicBezTo>
                    <a:pt x="2746540" y="0"/>
                    <a:pt x="3538706" y="456063"/>
                    <a:pt x="3538706" y="1018646"/>
                  </a:cubicBezTo>
                  <a:cubicBezTo>
                    <a:pt x="3538706" y="1581229"/>
                    <a:pt x="2746540" y="2037292"/>
                    <a:pt x="1769353" y="2037292"/>
                  </a:cubicBezTo>
                  <a:cubicBezTo>
                    <a:pt x="792166" y="2037292"/>
                    <a:pt x="0" y="1581229"/>
                    <a:pt x="0" y="1018646"/>
                  </a:cubicBezTo>
                  <a:close/>
                </a:path>
              </a:pathLst>
            </a:cu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0931" tIns="311055" rIns="530931" bIns="311055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000" u="sng" kern="1200" dirty="0" smtClean="0">
                  <a:solidFill>
                    <a:schemeClr val="bg1"/>
                  </a:solidFill>
                </a:rPr>
                <a:t>A piacszervező </a:t>
              </a:r>
              <a:r>
                <a:rPr lang="hu-HU" sz="2000" kern="1200" dirty="0" smtClean="0"/>
                <a:t>olyan magyar állampolgár, aki igazolhatóan tapasztalattal rendelkezik </a:t>
              </a:r>
              <a:r>
                <a:rPr lang="hu-HU" sz="2000" kern="1200" dirty="0" err="1" smtClean="0"/>
                <a:t>REL-szervezésben</a:t>
              </a:r>
              <a:endParaRPr lang="hu-HU" sz="2000" kern="1200" dirty="0"/>
            </a:p>
          </p:txBody>
        </p:sp>
        <p:sp>
          <p:nvSpPr>
            <p:cNvPr id="13" name="Szabadkézi sokszög 12"/>
            <p:cNvSpPr/>
            <p:nvPr/>
          </p:nvSpPr>
          <p:spPr>
            <a:xfrm>
              <a:off x="4017236" y="18282"/>
              <a:ext cx="2356470" cy="2394227"/>
            </a:xfrm>
            <a:custGeom>
              <a:avLst/>
              <a:gdLst>
                <a:gd name="connsiteX0" fmla="*/ 0 w 2356470"/>
                <a:gd name="connsiteY0" fmla="*/ 1197114 h 2394227"/>
                <a:gd name="connsiteX1" fmla="*/ 1178235 w 2356470"/>
                <a:gd name="connsiteY1" fmla="*/ 0 h 2394227"/>
                <a:gd name="connsiteX2" fmla="*/ 2356470 w 2356470"/>
                <a:gd name="connsiteY2" fmla="*/ 1197114 h 2394227"/>
                <a:gd name="connsiteX3" fmla="*/ 1178235 w 2356470"/>
                <a:gd name="connsiteY3" fmla="*/ 2394228 h 2394227"/>
                <a:gd name="connsiteX4" fmla="*/ 0 w 2356470"/>
                <a:gd name="connsiteY4" fmla="*/ 1197114 h 2394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6470" h="2394227">
                  <a:moveTo>
                    <a:pt x="0" y="1197114"/>
                  </a:moveTo>
                  <a:cubicBezTo>
                    <a:pt x="0" y="535966"/>
                    <a:pt x="527514" y="0"/>
                    <a:pt x="1178235" y="0"/>
                  </a:cubicBezTo>
                  <a:cubicBezTo>
                    <a:pt x="1828956" y="0"/>
                    <a:pt x="2356470" y="535966"/>
                    <a:pt x="2356470" y="1197114"/>
                  </a:cubicBezTo>
                  <a:cubicBezTo>
                    <a:pt x="2356470" y="1858262"/>
                    <a:pt x="1828956" y="2394228"/>
                    <a:pt x="1178235" y="2394228"/>
                  </a:cubicBezTo>
                  <a:cubicBezTo>
                    <a:pt x="527514" y="2394228"/>
                    <a:pt x="0" y="1858262"/>
                    <a:pt x="0" y="1197114"/>
                  </a:cubicBezTo>
                  <a:close/>
                </a:path>
              </a:pathLst>
            </a:cu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360337" tIns="365866" rIns="360337" bIns="365866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Non-profit szervezet</a:t>
              </a:r>
              <a:endParaRPr lang="hu-HU" sz="2400" kern="1200" dirty="0"/>
            </a:p>
          </p:txBody>
        </p:sp>
      </p:grp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/>
              <a:pPr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0531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352928" cy="1296144"/>
          </a:xfrm>
        </p:spPr>
        <p:txBody>
          <a:bodyPr>
            <a:normAutofit/>
          </a:bodyPr>
          <a:lstStyle/>
          <a:p>
            <a:pPr marL="0" indent="0"/>
            <a:endParaRPr lang="hu-HU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58560"/>
              </p:ext>
            </p:extLst>
          </p:nvPr>
        </p:nvGraphicFramePr>
        <p:xfrm>
          <a:off x="467544" y="1268760"/>
          <a:ext cx="835292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6804248" y="6381328"/>
            <a:ext cx="2133600" cy="365125"/>
          </a:xfrm>
        </p:spPr>
        <p:txBody>
          <a:bodyPr/>
          <a:lstStyle/>
          <a:p>
            <a:fld id="{70BD4F97-0E07-4AEF-BA0E-B24A469D89B7}" type="slidenum">
              <a:rPr lang="hu-HU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7</a:t>
            </a:fld>
            <a:endParaRPr lang="hu-H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22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416824" cy="86409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/>
            <a:r>
              <a:rPr lang="hu-HU" sz="2400" dirty="0" smtClean="0">
                <a:solidFill>
                  <a:schemeClr val="tx1"/>
                </a:solidFill>
              </a:rPr>
              <a:t>REL projekt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484784"/>
            <a:ext cx="8352928" cy="5040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720000" indent="-361950" algn="just" ea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hu-HU" sz="1600" u="sng" dirty="0" smtClean="0">
              <a:solidFill>
                <a:schemeClr val="tx1"/>
              </a:solidFill>
            </a:endParaRPr>
          </a:p>
          <a:p>
            <a:pPr marL="720000" indent="-361950" algn="just" ea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hu-HU" sz="1600" u="sng" dirty="0" smtClean="0">
                <a:solidFill>
                  <a:schemeClr val="tx1"/>
                </a:solidFill>
              </a:rPr>
              <a:t>Tartalmazza:</a:t>
            </a:r>
            <a:r>
              <a:rPr lang="hu-HU" sz="1600" dirty="0" smtClean="0">
                <a:solidFill>
                  <a:schemeClr val="tx1"/>
                </a:solidFill>
              </a:rPr>
              <a:t> az együttműködés közvetlen költségeit, továbbá az együttműködés által létrehozott projektterv (itt: </a:t>
            </a:r>
            <a:r>
              <a:rPr lang="hu-HU" sz="1600" i="1" dirty="0" smtClean="0">
                <a:solidFill>
                  <a:schemeClr val="tx1"/>
                </a:solidFill>
              </a:rPr>
              <a:t>REL Fejlesztési Terv</a:t>
            </a:r>
            <a:r>
              <a:rPr lang="hu-HU" sz="1600" dirty="0" smtClean="0">
                <a:solidFill>
                  <a:schemeClr val="tx1"/>
                </a:solidFill>
              </a:rPr>
              <a:t>) végrehajtását, azaz az együttműködéshez kapcsolódó, kifejezetten a piacra jutást célzó közös és egyéni, kis léptékű beruházás jellegű fejlesztéseket,</a:t>
            </a:r>
          </a:p>
          <a:p>
            <a:pPr marL="720000" indent="-361950" algn="just" ea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hu-HU" sz="1800" dirty="0" smtClean="0">
                <a:solidFill>
                  <a:schemeClr val="accent1">
                    <a:lumMod val="75000"/>
                  </a:schemeClr>
                </a:solidFill>
              </a:rPr>
              <a:t>Példák: </a:t>
            </a:r>
            <a:r>
              <a:rPr lang="hu-HU" sz="1800" dirty="0" smtClean="0">
                <a:solidFill>
                  <a:schemeClr val="tx1"/>
                </a:solidFill>
              </a:rPr>
              <a:t>piaci kínálás eszközei, stand, mobil hűtőpult, promóciós eszközök,…</a:t>
            </a:r>
          </a:p>
          <a:p>
            <a:pPr marL="720000" indent="-361950" algn="ctr" eaLnBrk="0" hangingPunc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Cél: közös piacra jutás megszervezése, előnyeinek együttes kihasználása, </a:t>
            </a:r>
          </a:p>
          <a:p>
            <a:pPr marL="720000" indent="-361950" algn="just" eaLnBrk="0" hangingPunc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hu-HU" sz="1800" u="sng" dirty="0" smtClean="0">
                <a:solidFill>
                  <a:schemeClr val="tx1"/>
                </a:solidFill>
              </a:rPr>
              <a:t>közétkeztetéshez:</a:t>
            </a:r>
            <a:r>
              <a:rPr lang="hu-HU" sz="1800" dirty="0" smtClean="0">
                <a:solidFill>
                  <a:schemeClr val="tx1"/>
                </a:solidFill>
              </a:rPr>
              <a:t> szállító kocsik, regisztrációt és adatbázist kezelő eszközök</a:t>
            </a:r>
          </a:p>
          <a:p>
            <a:pPr marL="720000" indent="-361950" algn="just" eaLnBrk="0" hangingPunc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hu-HU" sz="1800" u="sng" dirty="0" smtClean="0">
                <a:solidFill>
                  <a:schemeClr val="tx1"/>
                </a:solidFill>
              </a:rPr>
              <a:t>fizikai piachoz:</a:t>
            </a:r>
            <a:r>
              <a:rPr lang="hu-HU" sz="1800" dirty="0" smtClean="0">
                <a:solidFill>
                  <a:schemeClr val="tx1"/>
                </a:solidFill>
              </a:rPr>
              <a:t> késmosó, mozgató eszközök, kishűtő, stand, napernyő stb., </a:t>
            </a:r>
          </a:p>
          <a:p>
            <a:pPr marL="720000" indent="-361950" algn="just" eaLnBrk="0" hangingPunc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hu-HU" sz="1800" u="sng" dirty="0" smtClean="0">
                <a:solidFill>
                  <a:schemeClr val="tx1"/>
                </a:solidFill>
              </a:rPr>
              <a:t>e-kereskedelem:</a:t>
            </a:r>
            <a:r>
              <a:rPr lang="hu-HU" sz="1800" dirty="0" smtClean="0">
                <a:solidFill>
                  <a:schemeClr val="tx1"/>
                </a:solidFill>
              </a:rPr>
              <a:t> weboldal, szállító eszköz, marketing, arculatfejlesztés,</a:t>
            </a:r>
          </a:p>
          <a:p>
            <a:pPr marL="720000" indent="-361950" algn="just" eaLnBrk="0" hangingPunc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hu-HU" sz="1800" u="sng" dirty="0" smtClean="0">
                <a:solidFill>
                  <a:schemeClr val="tx1"/>
                </a:solidFill>
              </a:rPr>
              <a:t>vendéglátáshoz:</a:t>
            </a:r>
            <a:r>
              <a:rPr lang="hu-HU" sz="1800" dirty="0" smtClean="0">
                <a:solidFill>
                  <a:schemeClr val="tx1"/>
                </a:solidFill>
              </a:rPr>
              <a:t> promóciós eszközök, online és IT-eszközök.</a:t>
            </a:r>
          </a:p>
          <a:p>
            <a:pPr marL="361950" indent="-361950" algn="just" eaLnBrk="0" hangingPunc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hu-HU" sz="1400" dirty="0" smtClean="0">
              <a:solidFill>
                <a:schemeClr val="tx1"/>
              </a:solidFill>
            </a:endParaRPr>
          </a:p>
          <a:p>
            <a:pPr marL="361950" indent="-361950" algn="just" eaLnBrk="0" hangingPunc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hu-HU" sz="1200" dirty="0">
              <a:solidFill>
                <a:schemeClr val="tx1"/>
              </a:solidFill>
            </a:endParaRPr>
          </a:p>
          <a:p>
            <a:pPr marL="361950" indent="-361950" algn="just" eaLnBrk="0" hangingPunc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hu-HU" sz="1200" dirty="0" smtClean="0">
              <a:solidFill>
                <a:schemeClr val="tx1"/>
              </a:solidFill>
            </a:endParaRPr>
          </a:p>
        </p:txBody>
      </p:sp>
      <p:sp>
        <p:nvSpPr>
          <p:cNvPr id="5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6804248" y="6381328"/>
            <a:ext cx="2133600" cy="365125"/>
          </a:xfrm>
        </p:spPr>
        <p:txBody>
          <a:bodyPr/>
          <a:lstStyle/>
          <a:p>
            <a:fld id="{70BD4F97-0E07-4AEF-BA0E-B24A469D89B7}" type="slidenum">
              <a:rPr lang="hu-HU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8</a:t>
            </a:fld>
            <a:endParaRPr lang="hu-H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22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272808" cy="7920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u-HU" sz="2400" dirty="0" smtClean="0">
                <a:solidFill>
                  <a:schemeClr val="tx1"/>
                </a:solidFill>
              </a:rPr>
              <a:t>Megvalósítás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5184576"/>
          </a:xfr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hu-HU" sz="1800" dirty="0" smtClean="0">
                <a:solidFill>
                  <a:schemeClr val="bg1"/>
                </a:solidFill>
              </a:rPr>
              <a:t>Újonnan létrejött csoport, ill. létező csoport esetén új (még meg nem kezdett) projekt kidolgozása.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hu-HU" sz="1800" b="1" u="sng" dirty="0" smtClean="0">
                <a:solidFill>
                  <a:schemeClr val="bg1"/>
                </a:solidFill>
              </a:rPr>
              <a:t>2 fordulós pályázat</a:t>
            </a:r>
            <a:r>
              <a:rPr lang="hu-HU" sz="1800" b="1" dirty="0" smtClean="0">
                <a:solidFill>
                  <a:schemeClr val="tx1"/>
                </a:solidFill>
              </a:rPr>
              <a:t>	</a:t>
            </a:r>
            <a:r>
              <a:rPr lang="hu-HU" sz="1800" dirty="0" smtClean="0">
                <a:solidFill>
                  <a:schemeClr val="tx1"/>
                </a:solidFill>
              </a:rPr>
              <a:t>	   	         </a:t>
            </a:r>
            <a:r>
              <a:rPr lang="hu-HU" sz="1800" u="sng" dirty="0" err="1" smtClean="0">
                <a:solidFill>
                  <a:schemeClr val="bg1"/>
                </a:solidFill>
              </a:rPr>
              <a:t>max</a:t>
            </a:r>
            <a:r>
              <a:rPr lang="hu-HU" sz="1800" u="sng" dirty="0" smtClean="0">
                <a:solidFill>
                  <a:schemeClr val="bg1"/>
                </a:solidFill>
              </a:rPr>
              <a:t>. 3 év projekt idő</a:t>
            </a:r>
          </a:p>
          <a:p>
            <a:pPr marL="457200" indent="-457200" algn="just">
              <a:spcBef>
                <a:spcPts val="12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hu-HU" sz="1800" dirty="0" smtClean="0">
                <a:solidFill>
                  <a:schemeClr val="bg1"/>
                </a:solidFill>
              </a:rPr>
              <a:t>forduló: minimálisan előírt együttműködés megalakítása projektterv vázlat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hu-HU" sz="1800" u="sng" dirty="0" smtClean="0">
                <a:solidFill>
                  <a:schemeClr val="bg1"/>
                </a:solidFill>
              </a:rPr>
              <a:t>Piacszervező képzésen való részvétele – REL üzleti terv összeállításáról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hu-HU" sz="1800" dirty="0" smtClean="0">
                <a:solidFill>
                  <a:schemeClr val="bg1"/>
                </a:solidFill>
              </a:rPr>
              <a:t>2)  forduló: részletes projektterv, további tagok toborzása, 3 éves üzleti terv benyújtása (közös piacra jutást célzó tevékenységek)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hu-HU" sz="1800" dirty="0" smtClean="0">
                <a:solidFill>
                  <a:schemeClr val="bg1"/>
                </a:solidFill>
              </a:rPr>
              <a:t>Megvalósítás: piacra jutás megszervezése/felépítése + piacra jutást célzó beruházások támogatása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hu-HU" sz="1800" dirty="0" smtClean="0">
                <a:solidFill>
                  <a:schemeClr val="bg1"/>
                </a:solidFill>
              </a:rPr>
              <a:t>Az egy projektre adható </a:t>
            </a:r>
            <a:r>
              <a:rPr lang="hu-HU" sz="1800" dirty="0" err="1" smtClean="0">
                <a:solidFill>
                  <a:schemeClr val="bg1"/>
                </a:solidFill>
              </a:rPr>
              <a:t>max</a:t>
            </a:r>
            <a:r>
              <a:rPr lang="hu-HU" sz="1800" dirty="0" smtClean="0">
                <a:solidFill>
                  <a:schemeClr val="bg1"/>
                </a:solidFill>
              </a:rPr>
              <a:t>. támogatási összeg: 300 000 euró</a:t>
            </a:r>
          </a:p>
        </p:txBody>
      </p:sp>
      <p:sp>
        <p:nvSpPr>
          <p:cNvPr id="5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6804248" y="6381328"/>
            <a:ext cx="2133600" cy="365125"/>
          </a:xfrm>
        </p:spPr>
        <p:txBody>
          <a:bodyPr/>
          <a:lstStyle/>
          <a:p>
            <a:fld id="{70BD4F97-0E07-4AEF-BA0E-B24A469D89B7}" type="slidenum">
              <a:rPr lang="hu-HU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9</a:t>
            </a:fld>
            <a:endParaRPr lang="hu-H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1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5150</TotalTime>
  <Words>768</Words>
  <Application>Microsoft Office PowerPoint</Application>
  <PresentationFormat>Diavetítés a képernyőre (4:3 oldalarány)</PresentationFormat>
  <Paragraphs>159</Paragraphs>
  <Slides>15</Slides>
  <Notes>9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Office-téma</vt:lpstr>
      <vt:lpstr>REL források és pályázati lehetőségek, feltételek a Vidékfejlesztési Programban</vt:lpstr>
      <vt:lpstr>Térségek közötti együttműködések tapasztalatai</vt:lpstr>
      <vt:lpstr>Rövid Ellátási Lánc (M16.4.)</vt:lpstr>
      <vt:lpstr>PowerPoint bemutató</vt:lpstr>
      <vt:lpstr>REL együttműködési csoport összetétele:</vt:lpstr>
      <vt:lpstr>PowerPoint bemutató</vt:lpstr>
      <vt:lpstr>PowerPoint bemutató</vt:lpstr>
      <vt:lpstr>REL projekt</vt:lpstr>
      <vt:lpstr>Megvalósítás</vt:lpstr>
      <vt:lpstr>PowerPoint bemutató</vt:lpstr>
      <vt:lpstr>Élelmiszeripar esetében</vt:lpstr>
      <vt:lpstr>PowerPoint bemutató</vt:lpstr>
      <vt:lpstr>Borászat esetében</vt:lpstr>
      <vt:lpstr>PowerPoint bemutató</vt:lpstr>
      <vt:lpstr>PowerPoint bemutató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Balogh Attila</dc:creator>
  <cp:lastModifiedBy>LantosG</cp:lastModifiedBy>
  <cp:revision>452</cp:revision>
  <cp:lastPrinted>2016-04-28T10:13:36Z</cp:lastPrinted>
  <dcterms:created xsi:type="dcterms:W3CDTF">2014-09-15T07:33:28Z</dcterms:created>
  <dcterms:modified xsi:type="dcterms:W3CDTF">2016-05-24T05:49:02Z</dcterms:modified>
</cp:coreProperties>
</file>